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256" r:id="rId2"/>
    <p:sldId id="257" r:id="rId3"/>
    <p:sldId id="258" r:id="rId4"/>
    <p:sldId id="264" r:id="rId5"/>
    <p:sldId id="259" r:id="rId6"/>
    <p:sldId id="260" r:id="rId7"/>
    <p:sldId id="261" r:id="rId8"/>
    <p:sldId id="262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9" r:id="rId23"/>
    <p:sldId id="277" r:id="rId24"/>
    <p:sldId id="278" r:id="rId25"/>
    <p:sldId id="280" r:id="rId26"/>
    <p:sldId id="281" r:id="rId27"/>
    <p:sldId id="284" r:id="rId28"/>
    <p:sldId id="282" r:id="rId29"/>
    <p:sldId id="283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CC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275918-92E1-4A51-8CCF-EA45661444E3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1596EF-896C-4FD2-8372-0E03D4F16B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16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B02DBD62-E2F0-47B7-85DE-B1ACEE3EC7C4}" type="slidenum">
              <a:rPr lang="en-US" smtClean="0"/>
              <a:pPr eaLnBrk="1" hangingPunct="1"/>
              <a:t>15</a:t>
            </a:fld>
            <a:endParaRPr lang="en-US" smtClean="0"/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5F89B995-285A-405D-B9E5-1D7306A3B2FD}" type="slidenum">
              <a:rPr lang="en-US" smtClean="0"/>
              <a:pPr eaLnBrk="1" hangingPunct="1"/>
              <a:t>18</a:t>
            </a:fld>
            <a:endParaRPr lang="en-US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D83B7ADA-9F0B-41FD-8919-8BE486AF05AC}" type="slidenum">
              <a:rPr lang="en-US" smtClean="0"/>
              <a:pPr eaLnBrk="1" hangingPunct="1"/>
              <a:t>19</a:t>
            </a:fld>
            <a:endParaRPr lang="en-US" smtClean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3E819467-DAC5-4B3E-BA5D-378D445CB130}" type="slidenum">
              <a:rPr lang="en-US" smtClean="0"/>
              <a:pPr eaLnBrk="1" hangingPunct="1"/>
              <a:t>20</a:t>
            </a:fld>
            <a:endParaRPr lang="en-US" smtClean="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ar-SA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104535CA-70E2-4658-B84F-1B6E2BDDACD9}" type="slidenum">
              <a:rPr lang="en-US" smtClean="0"/>
              <a:pPr eaLnBrk="1" hangingPunct="1"/>
              <a:t>21</a:t>
            </a:fld>
            <a:endParaRPr lang="en-US" smtClean="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ar-SA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04D70834-F5F2-4E1A-B1B0-DDA084144EBC}" type="slidenum">
              <a:rPr lang="en-US" smtClean="0"/>
              <a:pPr eaLnBrk="1" hangingPunct="1"/>
              <a:t>23</a:t>
            </a:fld>
            <a:endParaRPr lang="en-US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ar-SA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9B9D40A2-9D7F-46A1-96FF-49C0BE63C864}" type="slidenum">
              <a:rPr lang="en-US" smtClean="0"/>
              <a:pPr eaLnBrk="1" hangingPunct="1"/>
              <a:t>24</a:t>
            </a:fld>
            <a:endParaRPr lang="en-US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ar-SA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E0465DBE-E785-4079-A64A-D6530222E2C3}" type="slidenum">
              <a:rPr lang="en-US" smtClean="0"/>
              <a:pPr eaLnBrk="1" hangingPunct="1"/>
              <a:t>25</a:t>
            </a:fld>
            <a:endParaRPr lang="en-US" smtClean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ar-SA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8454FAC4-D160-4DBA-A459-885828F4F388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F76E944-7B57-473D-8EF0-A1E0A0D5C99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4FAC4-D160-4DBA-A459-885828F4F388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6E944-7B57-473D-8EF0-A1E0A0D5C9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4FAC4-D160-4DBA-A459-885828F4F388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6E944-7B57-473D-8EF0-A1E0A0D5C9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454FAC4-D160-4DBA-A459-885828F4F388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F76E944-7B57-473D-8EF0-A1E0A0D5C99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8454FAC4-D160-4DBA-A459-885828F4F388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F76E944-7B57-473D-8EF0-A1E0A0D5C99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4FAC4-D160-4DBA-A459-885828F4F388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6E944-7B57-473D-8EF0-A1E0A0D5C99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4FAC4-D160-4DBA-A459-885828F4F388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6E944-7B57-473D-8EF0-A1E0A0D5C997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454FAC4-D160-4DBA-A459-885828F4F388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F76E944-7B57-473D-8EF0-A1E0A0D5C99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4FAC4-D160-4DBA-A459-885828F4F388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6E944-7B57-473D-8EF0-A1E0A0D5C9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454FAC4-D160-4DBA-A459-885828F4F388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F76E944-7B57-473D-8EF0-A1E0A0D5C997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454FAC4-D160-4DBA-A459-885828F4F388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F76E944-7B57-473D-8EF0-A1E0A0D5C997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454FAC4-D160-4DBA-A459-885828F4F388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F76E944-7B57-473D-8EF0-A1E0A0D5C99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Microscopic structure of: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Pituitary, Thyroid ,Parathyroid and </a:t>
            </a:r>
            <a:r>
              <a:rPr lang="en-US" dirty="0" err="1" smtClean="0">
                <a:solidFill>
                  <a:srgbClr val="FF0000"/>
                </a:solidFill>
              </a:rPr>
              <a:t>Suprarenals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72200" y="5638800"/>
            <a:ext cx="2286000" cy="736122"/>
          </a:xfrm>
        </p:spPr>
        <p:txBody>
          <a:bodyPr/>
          <a:lstStyle/>
          <a:p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Dr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Rania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Gabr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6471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4000" b="1" dirty="0" smtClean="0">
                <a:solidFill>
                  <a:srgbClr val="0070C0"/>
                </a:solidFill>
              </a:rPr>
              <a:t/>
            </a:r>
            <a:br>
              <a:rPr lang="en-US" sz="4000" b="1" dirty="0" smtClean="0">
                <a:solidFill>
                  <a:srgbClr val="0070C0"/>
                </a:solidFill>
              </a:rPr>
            </a:br>
            <a:r>
              <a:rPr lang="en-US" sz="3600" b="1" dirty="0" smtClean="0">
                <a:solidFill>
                  <a:srgbClr val="0070C0"/>
                </a:solidFill>
              </a:rPr>
              <a:t>PARENCHYMA OF THYROID GLND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066800"/>
            <a:ext cx="9144000" cy="4525963"/>
          </a:xfrm>
        </p:spPr>
        <p:txBody>
          <a:bodyPr>
            <a:normAutofit fontScale="92500" lnSpcReduction="10000"/>
          </a:bodyPr>
          <a:lstStyle/>
          <a:p>
            <a:pPr algn="l" rtl="0" eaLnBrk="1" hangingPunct="1">
              <a:buFontTx/>
              <a:buNone/>
              <a:defRPr/>
            </a:pPr>
            <a:r>
              <a:rPr lang="en-US" b="1" dirty="0" smtClean="0">
                <a:solidFill>
                  <a:schemeClr val="accent3"/>
                </a:solidFill>
              </a:rPr>
              <a:t>THYROID FOLLICLES:</a:t>
            </a:r>
          </a:p>
          <a:p>
            <a:pPr algn="l" rtl="0" eaLnBrk="1" hangingPunct="1">
              <a:buFontTx/>
              <a:buNone/>
              <a:defRPr/>
            </a:pPr>
            <a:r>
              <a:rPr lang="en-US" dirty="0" smtClean="0"/>
              <a:t>Are the structural and functional units of the </a:t>
            </a:r>
          </a:p>
          <a:p>
            <a:pPr algn="l" rtl="0" eaLnBrk="1" hangingPunct="1">
              <a:buFontTx/>
              <a:buNone/>
              <a:defRPr/>
            </a:pPr>
            <a:r>
              <a:rPr lang="en-US" dirty="0" smtClean="0"/>
              <a:t>thyroid gland</a:t>
            </a:r>
            <a:r>
              <a:rPr lang="en-US" dirty="0" smtClean="0">
                <a:solidFill>
                  <a:srgbClr val="FFFF00"/>
                </a:solidFill>
              </a:rPr>
              <a:t>.</a:t>
            </a:r>
            <a:r>
              <a:rPr lang="en-US" sz="4400" b="1" dirty="0" smtClean="0">
                <a:solidFill>
                  <a:srgbClr val="FFFF00"/>
                </a:solidFill>
              </a:rPr>
              <a:t> </a:t>
            </a:r>
          </a:p>
          <a:p>
            <a:pPr algn="l" rtl="0" eaLnBrk="1" hangingPunct="1">
              <a:buFontTx/>
              <a:buNone/>
              <a:defRPr/>
            </a:pPr>
            <a:r>
              <a:rPr lang="en-US" sz="2800" b="1" dirty="0" smtClean="0">
                <a:solidFill>
                  <a:srgbClr val="92D050"/>
                </a:solidFill>
              </a:rPr>
              <a:t>L/M:</a:t>
            </a:r>
          </a:p>
          <a:p>
            <a:pPr algn="l" rtl="0" eaLnBrk="1" hangingPunct="1">
              <a:buFontTx/>
              <a:buNone/>
              <a:defRPr/>
            </a:pPr>
            <a:r>
              <a:rPr lang="en-US" sz="2800" dirty="0" smtClean="0"/>
              <a:t>1- </a:t>
            </a:r>
            <a:r>
              <a:rPr lang="en-US" sz="2800" dirty="0" smtClean="0">
                <a:solidFill>
                  <a:srgbClr val="00B050"/>
                </a:solidFill>
              </a:rPr>
              <a:t>Simple cuboidal epithelium</a:t>
            </a:r>
            <a:r>
              <a:rPr lang="en-US" sz="2800" dirty="0" smtClean="0"/>
              <a:t>:</a:t>
            </a:r>
          </a:p>
          <a:p>
            <a:pPr algn="l" rtl="0" eaLnBrk="1" hangingPunct="1">
              <a:buFontTx/>
              <a:buNone/>
              <a:defRPr/>
            </a:pPr>
            <a:r>
              <a:rPr lang="en-US" sz="2800" dirty="0" smtClean="0"/>
              <a:t>       a- Follicular cells.</a:t>
            </a:r>
          </a:p>
          <a:p>
            <a:pPr algn="l" rtl="0" eaLnBrk="1" hangingPunct="1">
              <a:buFontTx/>
              <a:buNone/>
              <a:defRPr/>
            </a:pPr>
            <a:r>
              <a:rPr lang="en-US" sz="2800" dirty="0" smtClean="0"/>
              <a:t>       b- Parafollicular cells.</a:t>
            </a:r>
            <a:endParaRPr lang="en-US" sz="4400" dirty="0" smtClean="0"/>
          </a:p>
          <a:p>
            <a:pPr algn="l" rtl="0" eaLnBrk="1" hangingPunct="1">
              <a:buFontTx/>
              <a:buNone/>
              <a:defRPr/>
            </a:pPr>
            <a:r>
              <a:rPr lang="en-US" sz="2800" dirty="0" smtClean="0"/>
              <a:t>2- </a:t>
            </a:r>
            <a:r>
              <a:rPr lang="en-US" sz="2800" dirty="0" smtClean="0">
                <a:solidFill>
                  <a:srgbClr val="00B050"/>
                </a:solidFill>
              </a:rPr>
              <a:t>Colloid</a:t>
            </a:r>
            <a:r>
              <a:rPr lang="en-US" sz="2800" dirty="0" smtClean="0"/>
              <a:t>: central colloid-filled lumen.</a:t>
            </a:r>
          </a:p>
          <a:p>
            <a:pPr algn="l" rtl="0" eaLnBrk="1" hangingPunct="1">
              <a:buFontTx/>
              <a:buNone/>
              <a:defRPr/>
            </a:pPr>
            <a:r>
              <a:rPr lang="en-US" sz="2800" dirty="0" smtClean="0"/>
              <a:t>N.B. Each follicle is surrounded by thin</a:t>
            </a:r>
          </a:p>
          <a:p>
            <a:pPr algn="l" rtl="0" eaLnBrk="1" hangingPunct="1">
              <a:buFontTx/>
              <a:buNone/>
              <a:defRPr/>
            </a:pPr>
            <a:r>
              <a:rPr lang="en-US" sz="2800" dirty="0" smtClean="0"/>
              <a:t> basal lamina</a:t>
            </a:r>
            <a:r>
              <a:rPr lang="en-US" sz="2800" dirty="0" smtClean="0">
                <a:solidFill>
                  <a:srgbClr val="FFFF00"/>
                </a:solidFill>
              </a:rPr>
              <a:t>.</a:t>
            </a:r>
          </a:p>
          <a:p>
            <a:pPr algn="l" rtl="0" eaLnBrk="1" hangingPunct="1">
              <a:buFontTx/>
              <a:buNone/>
              <a:defRPr/>
            </a:pPr>
            <a:endParaRPr lang="en-US" sz="4400" b="1" dirty="0" smtClean="0">
              <a:solidFill>
                <a:srgbClr val="FFFF00"/>
              </a:solidFill>
            </a:endParaRPr>
          </a:p>
        </p:txBody>
      </p:sp>
      <p:pic>
        <p:nvPicPr>
          <p:cNvPr id="5124" name="Picture 5" descr="42_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914400"/>
            <a:ext cx="25908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 descr="42_0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638" y="4724400"/>
            <a:ext cx="2900362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4" descr="F20_2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905000"/>
            <a:ext cx="1752600" cy="224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2318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b="1" u="sng" dirty="0" smtClean="0">
                <a:solidFill>
                  <a:srgbClr val="0070C0"/>
                </a:solidFill>
              </a:rPr>
              <a:t>1- FOLLICULAR (PRINCIPAL) CELLS 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71600"/>
            <a:ext cx="8229600" cy="4525963"/>
          </a:xfrm>
        </p:spPr>
        <p:txBody>
          <a:bodyPr/>
          <a:lstStyle/>
          <a:p>
            <a:pPr algn="l" rtl="0" eaLnBrk="1" hangingPunct="1">
              <a:buFontTx/>
              <a:buNone/>
            </a:pPr>
            <a:r>
              <a:rPr lang="en-US" b="1" dirty="0" smtClean="0">
                <a:solidFill>
                  <a:srgbClr val="92D050"/>
                </a:solidFill>
              </a:rPr>
              <a:t>L/M:</a:t>
            </a:r>
          </a:p>
          <a:p>
            <a:pPr algn="l" rtl="0" eaLnBrk="1" hangingPunct="1">
              <a:buFontTx/>
              <a:buNone/>
            </a:pPr>
            <a:r>
              <a:rPr lang="en-US" dirty="0" smtClean="0"/>
              <a:t>Simple cuboidal cells </a:t>
            </a:r>
          </a:p>
          <a:p>
            <a:pPr algn="l" rtl="0" eaLnBrk="1" hangingPunct="1">
              <a:buFontTx/>
              <a:buNone/>
            </a:pPr>
            <a:r>
              <a:rPr lang="en-US" dirty="0" smtClean="0"/>
              <a:t>Round nucleus with prominent nucleoli.</a:t>
            </a:r>
          </a:p>
          <a:p>
            <a:pPr algn="l" rtl="0" eaLnBrk="1" hangingPunct="1">
              <a:buFontTx/>
              <a:buNone/>
            </a:pPr>
            <a:r>
              <a:rPr lang="en-US" dirty="0" smtClean="0"/>
              <a:t>Basophilic cytoplasm.</a:t>
            </a:r>
          </a:p>
          <a:p>
            <a:pPr algn="l" rtl="0" eaLnBrk="1" hangingPunct="1">
              <a:buFontTx/>
              <a:buNone/>
            </a:pPr>
            <a:r>
              <a:rPr lang="en-US" dirty="0" smtClean="0"/>
              <a:t>Apical surface </a:t>
            </a:r>
            <a:r>
              <a:rPr lang="en-US" dirty="0" smtClean="0"/>
              <a:t>reaches the </a:t>
            </a:r>
            <a:r>
              <a:rPr lang="en-US" dirty="0" smtClean="0"/>
              <a:t>lumen of the </a:t>
            </a:r>
            <a:r>
              <a:rPr lang="en-US" dirty="0" smtClean="0"/>
              <a:t>thyroid </a:t>
            </a:r>
            <a:r>
              <a:rPr lang="en-US" dirty="0" smtClean="0"/>
              <a:t>follicle</a:t>
            </a:r>
            <a:r>
              <a:rPr lang="en-US" dirty="0" smtClean="0">
                <a:solidFill>
                  <a:srgbClr val="FFFF00"/>
                </a:solidFill>
              </a:rPr>
              <a:t>.</a:t>
            </a:r>
          </a:p>
        </p:txBody>
      </p:sp>
      <p:pic>
        <p:nvPicPr>
          <p:cNvPr id="6148" name="Picture 4" descr="F20_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3768436"/>
            <a:ext cx="3227388" cy="3089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4" descr="F20_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6388" y="3733800"/>
            <a:ext cx="2074862" cy="312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6775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pPr eaLnBrk="1" hangingPunct="1"/>
            <a:r>
              <a:rPr lang="en-US" sz="3200" b="1" dirty="0" smtClean="0">
                <a:solidFill>
                  <a:srgbClr val="0070C0"/>
                </a:solidFill>
              </a:rPr>
              <a:t>FOLLICULAR (PRINCIPAL) CELLS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43000"/>
            <a:ext cx="5791200" cy="5715000"/>
          </a:xfrm>
        </p:spPr>
        <p:txBody>
          <a:bodyPr>
            <a:normAutofit/>
          </a:bodyPr>
          <a:lstStyle/>
          <a:p>
            <a:pPr algn="l" rtl="0" eaLnBrk="1" hangingPunct="1">
              <a:buFontTx/>
              <a:buNone/>
            </a:pPr>
            <a:r>
              <a:rPr lang="en-US" b="1" dirty="0" smtClean="0">
                <a:solidFill>
                  <a:srgbClr val="92D050"/>
                </a:solidFill>
              </a:rPr>
              <a:t>E/M:</a:t>
            </a:r>
          </a:p>
          <a:p>
            <a:pPr algn="l" rtl="0" eaLnBrk="1" hangingPunct="1">
              <a:buFontTx/>
              <a:buNone/>
            </a:pPr>
            <a:r>
              <a:rPr lang="en-US" dirty="0" smtClean="0"/>
              <a:t>- Mitochondria.</a:t>
            </a:r>
          </a:p>
          <a:p>
            <a:pPr algn="l" rtl="0" eaLnBrk="1" hangingPunct="1">
              <a:buFontTx/>
              <a:buNone/>
            </a:pPr>
            <a:r>
              <a:rPr lang="en-US" dirty="0" smtClean="0"/>
              <a:t>- RER</a:t>
            </a:r>
          </a:p>
          <a:p>
            <a:pPr algn="l" rtl="0" eaLnBrk="1" hangingPunct="1">
              <a:buFontTx/>
              <a:buNone/>
            </a:pPr>
            <a:r>
              <a:rPr lang="en-US" dirty="0" smtClean="0"/>
              <a:t>- </a:t>
            </a:r>
            <a:r>
              <a:rPr lang="en-US" dirty="0" err="1" smtClean="0"/>
              <a:t>Supranuclear</a:t>
            </a:r>
            <a:r>
              <a:rPr lang="en-US" dirty="0" smtClean="0"/>
              <a:t> Golgi Complex.</a:t>
            </a:r>
          </a:p>
          <a:p>
            <a:pPr algn="l" rtl="0" eaLnBrk="1" hangingPunct="1">
              <a:buFontTx/>
              <a:buNone/>
            </a:pPr>
            <a:r>
              <a:rPr lang="en-US" dirty="0" smtClean="0"/>
              <a:t>- Numerous apically-located lysosomes.</a:t>
            </a:r>
          </a:p>
          <a:p>
            <a:pPr marL="0" indent="0" algn="l" rtl="0" eaLnBrk="1" hangingPunct="1">
              <a:buNone/>
            </a:pPr>
            <a:r>
              <a:rPr lang="en-US" dirty="0" smtClean="0"/>
              <a:t>- Numerous dispersed small vesicles:</a:t>
            </a:r>
          </a:p>
          <a:p>
            <a:pPr algn="l" rtl="0" eaLnBrk="1" hangingPunct="1">
              <a:buFontTx/>
              <a:buNone/>
            </a:pPr>
            <a:r>
              <a:rPr lang="en-US" dirty="0" smtClean="0"/>
              <a:t>   </a:t>
            </a:r>
            <a:r>
              <a:rPr lang="en-US" sz="2400" dirty="0" smtClean="0"/>
              <a:t>contain newly formed</a:t>
            </a:r>
            <a:r>
              <a:rPr lang="en-US" dirty="0" smtClean="0"/>
              <a:t> </a:t>
            </a:r>
            <a:r>
              <a:rPr lang="en-US" sz="2400" dirty="0" smtClean="0"/>
              <a:t>thyroglobulin.</a:t>
            </a:r>
          </a:p>
          <a:p>
            <a:pPr marL="0" indent="0" algn="l" rtl="0" eaLnBrk="1" hangingPunct="1">
              <a:buNone/>
            </a:pPr>
            <a:r>
              <a:rPr lang="en-US" sz="2400" dirty="0" smtClean="0"/>
              <a:t>- Numerous apical short microvilli.</a:t>
            </a:r>
          </a:p>
          <a:p>
            <a:pPr algn="l" rtl="0" eaLnBrk="1" hangingPunct="1">
              <a:buFontTx/>
              <a:buChar char="-"/>
            </a:pPr>
            <a:endParaRPr lang="en-US" sz="2400" dirty="0" smtClean="0"/>
          </a:p>
          <a:p>
            <a:pPr>
              <a:buNone/>
            </a:pPr>
            <a:r>
              <a:rPr lang="en-US" b="1" u="sng" dirty="0">
                <a:solidFill>
                  <a:srgbClr val="0070C0"/>
                </a:solidFill>
              </a:rPr>
              <a:t>Function</a:t>
            </a:r>
            <a:r>
              <a:rPr lang="en-US" b="1" dirty="0">
                <a:solidFill>
                  <a:srgbClr val="00B050"/>
                </a:solidFill>
              </a:rPr>
              <a:t>: </a:t>
            </a:r>
            <a:r>
              <a:rPr lang="en-US" dirty="0">
                <a:solidFill>
                  <a:srgbClr val="00B050"/>
                </a:solidFill>
              </a:rPr>
              <a:t>Synthesis of thyroid hormones (T4 &amp; T3).</a:t>
            </a:r>
          </a:p>
          <a:p>
            <a:pPr algn="l" rtl="0" eaLnBrk="1" hangingPunct="1">
              <a:buFontTx/>
              <a:buNone/>
            </a:pPr>
            <a:endParaRPr lang="en-US" sz="2400" dirty="0" smtClean="0"/>
          </a:p>
          <a:p>
            <a:pPr algn="l" rtl="0" eaLnBrk="1" hangingPunct="1">
              <a:buFontTx/>
              <a:buNone/>
            </a:pPr>
            <a:endParaRPr lang="en-US" sz="2400" dirty="0" smtClean="0"/>
          </a:p>
        </p:txBody>
      </p:sp>
      <p:pic>
        <p:nvPicPr>
          <p:cNvPr id="7172" name="Picture 4" descr="F20_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0225" y="914400"/>
            <a:ext cx="3533775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F20_2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3352800"/>
            <a:ext cx="3810001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2962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algn="l" eaLnBrk="1" hangingPunct="1"/>
            <a:r>
              <a:rPr lang="en-US" sz="3200" dirty="0" smtClean="0">
                <a:solidFill>
                  <a:srgbClr val="0070C0"/>
                </a:solidFill>
              </a:rPr>
              <a:t>PARAFOLLICULAR CELLS</a:t>
            </a:r>
            <a:br>
              <a:rPr lang="en-US" sz="3200" dirty="0" smtClean="0">
                <a:solidFill>
                  <a:srgbClr val="0070C0"/>
                </a:solidFill>
              </a:rPr>
            </a:br>
            <a:r>
              <a:rPr lang="en-US" sz="3200" dirty="0" smtClean="0">
                <a:solidFill>
                  <a:srgbClr val="0070C0"/>
                </a:solidFill>
              </a:rPr>
              <a:t>(CLEAR CELLS) (C-CELLS)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95400"/>
            <a:ext cx="8229600" cy="4525963"/>
          </a:xfrm>
        </p:spPr>
        <p:txBody>
          <a:bodyPr/>
          <a:lstStyle/>
          <a:p>
            <a:pPr algn="l" rtl="0" eaLnBrk="1" hangingPunct="1">
              <a:lnSpc>
                <a:spcPct val="90000"/>
              </a:lnSpc>
              <a:buFontTx/>
              <a:buNone/>
            </a:pPr>
            <a:r>
              <a:rPr lang="en-US" b="1" dirty="0" smtClean="0">
                <a:solidFill>
                  <a:srgbClr val="92D050"/>
                </a:solidFill>
              </a:rPr>
              <a:t>L/M:</a:t>
            </a:r>
          </a:p>
          <a:p>
            <a:pPr algn="l" rtl="0" eaLnBrk="1" hangingPunct="1">
              <a:lnSpc>
                <a:spcPct val="90000"/>
              </a:lnSpc>
              <a:buFontTx/>
              <a:buChar char="-"/>
            </a:pPr>
            <a:r>
              <a:rPr lang="en-US" dirty="0" smtClean="0"/>
              <a:t>Pale-stained cells (Clear Cells).</a:t>
            </a:r>
          </a:p>
          <a:p>
            <a:pPr algn="l" rtl="0" eaLnBrk="1" hangingPunct="1">
              <a:lnSpc>
                <a:spcPct val="90000"/>
              </a:lnSpc>
              <a:buFontTx/>
              <a:buChar char="-"/>
            </a:pPr>
            <a:r>
              <a:rPr lang="en-US" dirty="0" smtClean="0"/>
              <a:t>Are found singly or in clusters in between the follicular cells.</a:t>
            </a:r>
          </a:p>
          <a:p>
            <a:pPr algn="l" rtl="0" eaLnBrk="1" hangingPunct="1">
              <a:lnSpc>
                <a:spcPct val="90000"/>
              </a:lnSpc>
              <a:buFontTx/>
              <a:buChar char="-"/>
            </a:pPr>
            <a:r>
              <a:rPr lang="en-US" dirty="0" smtClean="0"/>
              <a:t>Do not reach the lumen of the follicle.</a:t>
            </a:r>
          </a:p>
          <a:p>
            <a:pPr algn="l" rtl="0" eaLnBrk="1" hangingPunct="1">
              <a:lnSpc>
                <a:spcPct val="90000"/>
              </a:lnSpc>
              <a:buFontTx/>
              <a:buChar char="-"/>
            </a:pPr>
            <a:r>
              <a:rPr lang="en-US" dirty="0" smtClean="0"/>
              <a:t>Are larger than follicular cells (2-3 times).</a:t>
            </a:r>
          </a:p>
          <a:p>
            <a:pPr algn="l" rtl="0" eaLnBrk="1" hangingPunct="1">
              <a:lnSpc>
                <a:spcPct val="90000"/>
              </a:lnSpc>
              <a:buFontTx/>
              <a:buChar char="-"/>
            </a:pPr>
            <a:r>
              <a:rPr lang="en-US" dirty="0" smtClean="0"/>
              <a:t>Only 0.1% of the epithelial cells.</a:t>
            </a:r>
          </a:p>
          <a:p>
            <a:pPr algn="l" rtl="0" eaLnBrk="1" hangingPunct="1">
              <a:lnSpc>
                <a:spcPct val="90000"/>
              </a:lnSpc>
              <a:buFontTx/>
              <a:buChar char="-"/>
            </a:pPr>
            <a:r>
              <a:rPr lang="en-US" dirty="0" smtClean="0"/>
              <a:t>Have round nucleus</a:t>
            </a:r>
          </a:p>
          <a:p>
            <a:pPr algn="l" rtl="0" eaLnBrk="1" hangingPunct="1">
              <a:lnSpc>
                <a:spcPct val="90000"/>
              </a:lnSpc>
              <a:buFontTx/>
              <a:buChar char="-"/>
            </a:pPr>
            <a:endParaRPr lang="en-US" dirty="0" smtClean="0">
              <a:solidFill>
                <a:srgbClr val="FFFF00"/>
              </a:solidFill>
            </a:endParaRPr>
          </a:p>
        </p:txBody>
      </p:sp>
      <p:pic>
        <p:nvPicPr>
          <p:cNvPr id="9220" name="Picture 4" descr="F20_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4495799"/>
            <a:ext cx="3657600" cy="2357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4" descr="EFEB2AB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59" t="41066" r="43329" b="24013"/>
          <a:stretch>
            <a:fillRect/>
          </a:stretch>
        </p:blipFill>
        <p:spPr bwMode="auto">
          <a:xfrm>
            <a:off x="2209800" y="4475018"/>
            <a:ext cx="3276600" cy="237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1339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b="1" dirty="0" smtClean="0">
                <a:solidFill>
                  <a:srgbClr val="0070C0"/>
                </a:solidFill>
              </a:rPr>
              <a:t>PARAFOLLICULAR CELLS</a:t>
            </a:r>
            <a:br>
              <a:rPr lang="en-US" sz="3200" b="1" dirty="0" smtClean="0">
                <a:solidFill>
                  <a:srgbClr val="0070C0"/>
                </a:solidFill>
              </a:rPr>
            </a:br>
            <a:r>
              <a:rPr lang="en-US" sz="3200" b="1" dirty="0" smtClean="0">
                <a:solidFill>
                  <a:srgbClr val="0070C0"/>
                </a:solidFill>
              </a:rPr>
              <a:t>(CLEAR CELLS) (C CELLS)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l" rtl="0" eaLnBrk="1" hangingPunct="1">
              <a:lnSpc>
                <a:spcPct val="90000"/>
              </a:lnSpc>
              <a:buFontTx/>
              <a:buNone/>
            </a:pPr>
            <a:r>
              <a:rPr lang="en-US" b="1" dirty="0" smtClean="0">
                <a:solidFill>
                  <a:srgbClr val="92D050"/>
                </a:solidFill>
              </a:rPr>
              <a:t>E/M:</a:t>
            </a:r>
          </a:p>
          <a:p>
            <a:pPr algn="l" rtl="0" eaLnBrk="1" hangingPunct="1">
              <a:lnSpc>
                <a:spcPct val="90000"/>
              </a:lnSpc>
              <a:buFontTx/>
              <a:buChar char="-"/>
            </a:pPr>
            <a:r>
              <a:rPr lang="en-US" dirty="0" smtClean="0"/>
              <a:t>Mitochondria.</a:t>
            </a:r>
          </a:p>
          <a:p>
            <a:pPr algn="l" rtl="0" eaLnBrk="1" hangingPunct="1">
              <a:lnSpc>
                <a:spcPct val="90000"/>
              </a:lnSpc>
              <a:buFontTx/>
              <a:buChar char="-"/>
            </a:pPr>
            <a:r>
              <a:rPr lang="en-US" dirty="0" smtClean="0"/>
              <a:t>RER (moderate).</a:t>
            </a:r>
          </a:p>
          <a:p>
            <a:pPr algn="l" rtl="0" eaLnBrk="1" hangingPunct="1">
              <a:lnSpc>
                <a:spcPct val="90000"/>
              </a:lnSpc>
              <a:buFontTx/>
              <a:buChar char="-"/>
            </a:pPr>
            <a:r>
              <a:rPr lang="en-US" dirty="0" smtClean="0"/>
              <a:t>Well-developed Golgi.</a:t>
            </a:r>
          </a:p>
          <a:p>
            <a:pPr algn="l" rtl="0" eaLnBrk="1" hangingPunct="1">
              <a:lnSpc>
                <a:spcPct val="90000"/>
              </a:lnSpc>
              <a:buFontTx/>
              <a:buChar char="-"/>
            </a:pPr>
            <a:endParaRPr lang="en-US" dirty="0" smtClean="0">
              <a:solidFill>
                <a:srgbClr val="FFFF00"/>
              </a:solidFill>
            </a:endParaRPr>
          </a:p>
          <a:p>
            <a:pPr algn="l" rtl="0" eaLnBrk="1" hangingPunct="1">
              <a:lnSpc>
                <a:spcPct val="90000"/>
              </a:lnSpc>
              <a:buFontTx/>
              <a:buNone/>
            </a:pPr>
            <a:r>
              <a:rPr lang="en-US" b="1" dirty="0" smtClean="0">
                <a:solidFill>
                  <a:srgbClr val="FFC000"/>
                </a:solidFill>
              </a:rPr>
              <a:t>Function: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dirty="0" smtClean="0"/>
              <a:t>Secrete calcitonin</a:t>
            </a:r>
            <a:r>
              <a:rPr lang="en-US" dirty="0" smtClean="0">
                <a:solidFill>
                  <a:srgbClr val="FFFF00"/>
                </a:solidFill>
              </a:rPr>
              <a:t>.</a:t>
            </a:r>
            <a:endParaRPr lang="en-US" b="1" dirty="0" smtClean="0">
              <a:solidFill>
                <a:srgbClr val="FFFF00"/>
              </a:solidFill>
            </a:endParaRPr>
          </a:p>
        </p:txBody>
      </p:sp>
      <p:pic>
        <p:nvPicPr>
          <p:cNvPr id="10244" name="Picture 4" descr="F20_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0225" y="1600200"/>
            <a:ext cx="3533775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0647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04799"/>
            <a:ext cx="7831138" cy="685801"/>
          </a:xfrm>
          <a:solidFill>
            <a:srgbClr val="CCFFCC"/>
          </a:solidFill>
        </p:spPr>
        <p:txBody>
          <a:bodyPr>
            <a:normAutofit/>
          </a:bodyPr>
          <a:lstStyle/>
          <a:p>
            <a:pPr eaLnBrk="1" hangingPunct="1"/>
            <a:r>
              <a:rPr lang="en-US" sz="3600" b="1" dirty="0" smtClean="0">
                <a:solidFill>
                  <a:srgbClr val="FF0000"/>
                </a:solidFill>
              </a:rPr>
              <a:t>Parathyroid glands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027113"/>
            <a:ext cx="5562600" cy="5187950"/>
          </a:xfrm>
        </p:spPr>
        <p:txBody>
          <a:bodyPr/>
          <a:lstStyle/>
          <a:p>
            <a:pPr algn="l" rtl="0" eaLnBrk="1" hangingPunct="1"/>
            <a:r>
              <a:rPr lang="en-US" b="1" dirty="0" smtClean="0"/>
              <a:t>They are 4 glands on the posterior surface of thyroid gland.</a:t>
            </a:r>
          </a:p>
          <a:p>
            <a:pPr algn="l" rtl="0" eaLnBrk="1" hangingPunct="1"/>
            <a:r>
              <a:rPr lang="en-US" b="1" u="sng" dirty="0" smtClean="0">
                <a:solidFill>
                  <a:srgbClr val="00B050"/>
                </a:solidFill>
              </a:rPr>
              <a:t>(A) </a:t>
            </a:r>
            <a:r>
              <a:rPr lang="en-US" b="1" u="sng" dirty="0" err="1" smtClean="0">
                <a:solidFill>
                  <a:srgbClr val="00B050"/>
                </a:solidFill>
              </a:rPr>
              <a:t>Stroma</a:t>
            </a:r>
            <a:r>
              <a:rPr lang="en-US" b="1" u="sng" dirty="0" smtClean="0">
                <a:solidFill>
                  <a:srgbClr val="00B050"/>
                </a:solidFill>
              </a:rPr>
              <a:t> of parathyroid gland:</a:t>
            </a:r>
          </a:p>
          <a:p>
            <a:pPr algn="l" rtl="0" eaLnBrk="1" hangingPunct="1">
              <a:buFontTx/>
              <a:buNone/>
            </a:pPr>
            <a:r>
              <a:rPr lang="en-US" b="1" dirty="0" smtClean="0">
                <a:solidFill>
                  <a:srgbClr val="FFC000"/>
                </a:solidFill>
              </a:rPr>
              <a:t>   </a:t>
            </a:r>
            <a:r>
              <a:rPr lang="en-US" dirty="0" smtClean="0"/>
              <a:t>1- Capsule:</a:t>
            </a:r>
          </a:p>
          <a:p>
            <a:pPr algn="l" rtl="0" eaLnBrk="1" hangingPunct="1">
              <a:buFontTx/>
              <a:buNone/>
            </a:pPr>
            <a:r>
              <a:rPr lang="en-US" dirty="0" smtClean="0"/>
              <a:t>       Each gland has its Thin capsule.</a:t>
            </a:r>
          </a:p>
          <a:p>
            <a:pPr algn="l" rtl="0" eaLnBrk="1" hangingPunct="1">
              <a:buFontTx/>
              <a:buNone/>
            </a:pPr>
            <a:r>
              <a:rPr lang="en-US" dirty="0" smtClean="0"/>
              <a:t>   2. Septa: thin.</a:t>
            </a:r>
          </a:p>
          <a:p>
            <a:pPr algn="l" rtl="0" eaLnBrk="1" hangingPunct="1">
              <a:buFontTx/>
              <a:buNone/>
            </a:pPr>
            <a:r>
              <a:rPr lang="en-US" dirty="0" smtClean="0"/>
              <a:t>   3. Reticular C.T.</a:t>
            </a:r>
          </a:p>
          <a:p>
            <a:pPr algn="l" rtl="0" eaLnBrk="1" hangingPunct="1"/>
            <a:r>
              <a:rPr lang="en-US" dirty="0" smtClean="0"/>
              <a:t>C.T. </a:t>
            </a:r>
            <a:r>
              <a:rPr lang="en-US" dirty="0" err="1" smtClean="0"/>
              <a:t>stroma</a:t>
            </a:r>
            <a:r>
              <a:rPr lang="en-US" dirty="0" smtClean="0"/>
              <a:t> in older adults often contains many adipose cells.</a:t>
            </a:r>
          </a:p>
        </p:txBody>
      </p:sp>
      <p:pic>
        <p:nvPicPr>
          <p:cNvPr id="4100" name="Picture 4" descr="F20_3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1143000"/>
            <a:ext cx="3463636" cy="5715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433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b="1" dirty="0" smtClean="0">
                <a:solidFill>
                  <a:srgbClr val="0070C0"/>
                </a:solidFill>
              </a:rPr>
              <a:t>CHIEF CELLS &amp; OXYPHIL CELLS</a:t>
            </a:r>
          </a:p>
        </p:txBody>
      </p:sp>
      <p:pic>
        <p:nvPicPr>
          <p:cNvPr id="6147" name="Picture 5" descr="parathyroi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524000"/>
            <a:ext cx="72390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217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 descr="40_02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533400"/>
            <a:ext cx="784860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6015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228600"/>
            <a:ext cx="8229600" cy="1371600"/>
          </a:xfrm>
        </p:spPr>
        <p:txBody>
          <a:bodyPr>
            <a:normAutofit/>
          </a:bodyPr>
          <a:lstStyle/>
          <a:p>
            <a:pPr algn="l" eaLnBrk="1" hangingPunct="1"/>
            <a:r>
              <a:rPr lang="en-US" sz="2800" b="1" u="sng" dirty="0" smtClean="0">
                <a:solidFill>
                  <a:srgbClr val="00B050"/>
                </a:solidFill>
              </a:rPr>
              <a:t>(B) Parenchyma of Parathyroid gland</a:t>
            </a:r>
          </a:p>
        </p:txBody>
      </p:sp>
      <p:pic>
        <p:nvPicPr>
          <p:cNvPr id="8195" name="Picture 5" descr="57F081A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03" r="35172" b="50963"/>
          <a:stretch>
            <a:fillRect/>
          </a:stretch>
        </p:blipFill>
        <p:spPr bwMode="auto">
          <a:xfrm>
            <a:off x="0" y="3668713"/>
            <a:ext cx="4572000" cy="318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TextBox 3"/>
          <p:cNvSpPr txBox="1">
            <a:spLocks noChangeArrowheads="1"/>
          </p:cNvSpPr>
          <p:nvPr/>
        </p:nvSpPr>
        <p:spPr bwMode="auto">
          <a:xfrm>
            <a:off x="0" y="914400"/>
            <a:ext cx="8915400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hangingPunct="1"/>
            <a:endParaRPr lang="en-US" sz="3200" dirty="0" smtClean="0">
              <a:latin typeface="+mn-lt"/>
            </a:endParaRPr>
          </a:p>
          <a:p>
            <a:pPr algn="l" rtl="0" eaLnBrk="1" hangingPunct="1"/>
            <a:r>
              <a:rPr lang="en-US" sz="3200" dirty="0" smtClean="0">
                <a:latin typeface="+mn-lt"/>
              </a:rPr>
              <a:t>The </a:t>
            </a:r>
            <a:r>
              <a:rPr lang="en-US" sz="3200" dirty="0">
                <a:latin typeface="+mn-lt"/>
              </a:rPr>
              <a:t>parenchyma is formed of cords or clusters of epithelial cells (</a:t>
            </a:r>
            <a:r>
              <a:rPr lang="en-US" sz="3200" u="sng" dirty="0">
                <a:latin typeface="+mn-lt"/>
              </a:rPr>
              <a:t>chief cells</a:t>
            </a:r>
            <a:r>
              <a:rPr lang="en-US" sz="3200" dirty="0">
                <a:latin typeface="+mn-lt"/>
              </a:rPr>
              <a:t> &amp; </a:t>
            </a:r>
            <a:r>
              <a:rPr lang="en-US" sz="3200" u="sng" dirty="0" err="1">
                <a:latin typeface="+mn-lt"/>
              </a:rPr>
              <a:t>oxyphil</a:t>
            </a:r>
            <a:r>
              <a:rPr lang="en-US" sz="3200" u="sng" dirty="0">
                <a:latin typeface="+mn-lt"/>
              </a:rPr>
              <a:t> cell</a:t>
            </a:r>
            <a:r>
              <a:rPr lang="en-US" sz="3200" dirty="0">
                <a:latin typeface="+mn-lt"/>
              </a:rPr>
              <a:t>) with blood capillaries in between. These cells are surrounded by reticular fibers.</a:t>
            </a:r>
          </a:p>
          <a:p>
            <a:pPr algn="l" rtl="0" eaLnBrk="1" hangingPunct="1"/>
            <a:endParaRPr lang="en-US" sz="3200" b="1" dirty="0">
              <a:solidFill>
                <a:srgbClr val="FFC000"/>
              </a:solidFill>
              <a:latin typeface="Times" pitchFamily="18" charset="0"/>
            </a:endParaRPr>
          </a:p>
        </p:txBody>
      </p:sp>
      <p:pic>
        <p:nvPicPr>
          <p:cNvPr id="8197" name="Picture 4" descr="F20_3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4191000"/>
            <a:ext cx="4427537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9034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533400"/>
            <a:ext cx="8229600" cy="1371600"/>
          </a:xfrm>
        </p:spPr>
        <p:txBody>
          <a:bodyPr>
            <a:normAutofit/>
          </a:bodyPr>
          <a:lstStyle/>
          <a:p>
            <a:pPr algn="l" eaLnBrk="1" hangingPunct="1"/>
            <a:r>
              <a:rPr lang="en-US" sz="2800" b="1" u="sng" dirty="0" smtClean="0">
                <a:solidFill>
                  <a:srgbClr val="00B050"/>
                </a:solidFill>
              </a:rPr>
              <a:t>(B) Parenchyma of Parathyroid gland</a:t>
            </a:r>
          </a:p>
        </p:txBody>
      </p:sp>
      <p:sp>
        <p:nvSpPr>
          <p:cNvPr id="9219" name="TextBox 3"/>
          <p:cNvSpPr txBox="1">
            <a:spLocks noChangeArrowheads="1"/>
          </p:cNvSpPr>
          <p:nvPr/>
        </p:nvSpPr>
        <p:spPr bwMode="auto">
          <a:xfrm>
            <a:off x="0" y="914400"/>
            <a:ext cx="8915400" cy="5447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hangingPunct="1"/>
            <a:r>
              <a:rPr lang="en-US" sz="3200" b="1" dirty="0">
                <a:solidFill>
                  <a:srgbClr val="0070C0"/>
                </a:solidFill>
                <a:latin typeface="Times" pitchFamily="18" charset="0"/>
              </a:rPr>
              <a:t>1. Chief cells: </a:t>
            </a:r>
            <a:r>
              <a:rPr lang="en-US" sz="3200" dirty="0">
                <a:latin typeface="Times" pitchFamily="18" charset="0"/>
              </a:rPr>
              <a:t>are </a:t>
            </a:r>
            <a:r>
              <a:rPr lang="en-US" sz="32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" pitchFamily="18" charset="0"/>
              </a:rPr>
              <a:t>slightly </a:t>
            </a:r>
            <a:r>
              <a:rPr lang="en-US" sz="3200" dirty="0" err="1">
                <a:solidFill>
                  <a:schemeClr val="accent3">
                    <a:lumMod val="60000"/>
                    <a:lumOff val="40000"/>
                  </a:schemeClr>
                </a:solidFill>
                <a:latin typeface="Times" pitchFamily="18" charset="0"/>
              </a:rPr>
              <a:t>eosinophilic</a:t>
            </a:r>
            <a:r>
              <a:rPr lang="en-US" sz="32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" pitchFamily="18" charset="0"/>
              </a:rPr>
              <a:t>.</a:t>
            </a:r>
          </a:p>
          <a:p>
            <a:pPr algn="l" rtl="0" eaLnBrk="1" hangingPunct="1"/>
            <a:r>
              <a:rPr lang="en-US" sz="3200" dirty="0">
                <a:latin typeface="Times" pitchFamily="18" charset="0"/>
              </a:rPr>
              <a:t>                        are rich in </a:t>
            </a:r>
            <a:r>
              <a:rPr lang="en-US" sz="3200" dirty="0" err="1">
                <a:latin typeface="Times" pitchFamily="18" charset="0"/>
              </a:rPr>
              <a:t>rER</a:t>
            </a:r>
            <a:r>
              <a:rPr lang="en-US" sz="3200" dirty="0">
                <a:latin typeface="Times" pitchFamily="18" charset="0"/>
              </a:rPr>
              <a:t>.</a:t>
            </a:r>
          </a:p>
          <a:p>
            <a:pPr algn="l" rtl="0" eaLnBrk="1" hangingPunct="1"/>
            <a:r>
              <a:rPr lang="en-US" sz="3200" dirty="0">
                <a:latin typeface="Times" pitchFamily="18" charset="0"/>
              </a:rPr>
              <a:t>                        They secrete parathyroid hormone</a:t>
            </a:r>
          </a:p>
          <a:p>
            <a:pPr algn="l" rtl="0" eaLnBrk="1" hangingPunct="1"/>
            <a:r>
              <a:rPr lang="en-US" sz="3200" dirty="0">
                <a:latin typeface="Times" pitchFamily="18" charset="0"/>
              </a:rPr>
              <a:t>                        (    blood calcium).</a:t>
            </a:r>
          </a:p>
          <a:p>
            <a:pPr algn="l" rtl="0" eaLnBrk="1" hangingPunct="1"/>
            <a:r>
              <a:rPr lang="en-US" sz="3200" b="1" dirty="0">
                <a:solidFill>
                  <a:srgbClr val="0070C0"/>
                </a:solidFill>
                <a:latin typeface="Times" pitchFamily="18" charset="0"/>
              </a:rPr>
              <a:t>2. </a:t>
            </a:r>
            <a:r>
              <a:rPr lang="en-US" sz="3200" b="1" dirty="0" err="1">
                <a:solidFill>
                  <a:srgbClr val="0070C0"/>
                </a:solidFill>
                <a:latin typeface="Times" pitchFamily="18" charset="0"/>
              </a:rPr>
              <a:t>Oxyphil</a:t>
            </a:r>
            <a:r>
              <a:rPr lang="en-US" sz="3200" b="1" dirty="0">
                <a:solidFill>
                  <a:srgbClr val="0070C0"/>
                </a:solidFill>
                <a:latin typeface="Times" pitchFamily="18" charset="0"/>
              </a:rPr>
              <a:t> cells: </a:t>
            </a:r>
          </a:p>
          <a:p>
            <a:pPr algn="l" rtl="0" eaLnBrk="1" hangingPunct="1"/>
            <a:r>
              <a:rPr lang="en-US" sz="3200" b="1" dirty="0">
                <a:solidFill>
                  <a:srgbClr val="FFC000"/>
                </a:solidFill>
                <a:latin typeface="Times" pitchFamily="18" charset="0"/>
              </a:rPr>
              <a:t>                 </a:t>
            </a:r>
            <a:r>
              <a:rPr lang="en-US" sz="2600" dirty="0">
                <a:latin typeface="Times" pitchFamily="18" charset="0"/>
              </a:rPr>
              <a:t>They are arranged in groups or clusters or </a:t>
            </a:r>
          </a:p>
          <a:p>
            <a:pPr algn="l" rtl="0" eaLnBrk="1" hangingPunct="1"/>
            <a:r>
              <a:rPr lang="en-US" sz="2600" dirty="0">
                <a:latin typeface="Times" pitchFamily="18" charset="0"/>
              </a:rPr>
              <a:t>                      as isolated cells.</a:t>
            </a:r>
          </a:p>
          <a:p>
            <a:pPr algn="l" rtl="0" eaLnBrk="1" hangingPunct="1"/>
            <a:r>
              <a:rPr lang="en-US" sz="2600" dirty="0">
                <a:latin typeface="Times" pitchFamily="18" charset="0"/>
              </a:rPr>
              <a:t>                      They are </a:t>
            </a:r>
            <a:r>
              <a:rPr lang="en-US" sz="2600" b="1" dirty="0">
                <a:solidFill>
                  <a:srgbClr val="FF0000"/>
                </a:solidFill>
                <a:latin typeface="Times" pitchFamily="18" charset="0"/>
              </a:rPr>
              <a:t>deep </a:t>
            </a:r>
            <a:r>
              <a:rPr lang="en-US" sz="2600" b="1" dirty="0" err="1">
                <a:solidFill>
                  <a:srgbClr val="FF0000"/>
                </a:solidFill>
                <a:latin typeface="Times" pitchFamily="18" charset="0"/>
              </a:rPr>
              <a:t>eosinophilic</a:t>
            </a:r>
            <a:endParaRPr lang="en-US" sz="2600" b="1" dirty="0">
              <a:solidFill>
                <a:srgbClr val="FF0000"/>
              </a:solidFill>
              <a:latin typeface="Times" pitchFamily="18" charset="0"/>
            </a:endParaRPr>
          </a:p>
          <a:p>
            <a:pPr algn="l" rtl="0" eaLnBrk="1" hangingPunct="1"/>
            <a:r>
              <a:rPr lang="en-US" sz="2600" dirty="0">
                <a:latin typeface="Times" pitchFamily="18" charset="0"/>
              </a:rPr>
              <a:t>                      They have more numerous mitochondria</a:t>
            </a:r>
          </a:p>
          <a:p>
            <a:pPr algn="l" rtl="0" eaLnBrk="1" hangingPunct="1"/>
            <a:r>
              <a:rPr lang="en-US" sz="2600" dirty="0">
                <a:latin typeface="Times" pitchFamily="18" charset="0"/>
              </a:rPr>
              <a:t>                      They are less numerous but larger than chief cells.</a:t>
            </a:r>
          </a:p>
          <a:p>
            <a:pPr algn="l" rtl="0" eaLnBrk="1" hangingPunct="1"/>
            <a:r>
              <a:rPr lang="en-US" sz="2600" dirty="0">
                <a:latin typeface="Times" pitchFamily="18" charset="0"/>
              </a:rPr>
              <a:t>                      They are of unknown function                                                                                            N.B.               ( They may be inactivated chief cells</a:t>
            </a:r>
            <a:r>
              <a:rPr lang="en-US" sz="2400" b="1" dirty="0">
                <a:latin typeface="Times" pitchFamily="18" charset="0"/>
              </a:rPr>
              <a:t>).</a:t>
            </a:r>
            <a:r>
              <a:rPr lang="en-US" sz="2400" b="1" dirty="0">
                <a:solidFill>
                  <a:srgbClr val="FFC000"/>
                </a:solidFill>
                <a:latin typeface="Times" pitchFamily="18" charset="0"/>
              </a:rPr>
              <a:t>  </a:t>
            </a:r>
          </a:p>
        </p:txBody>
      </p:sp>
      <p:sp>
        <p:nvSpPr>
          <p:cNvPr id="7" name="Up Arrow 6"/>
          <p:cNvSpPr/>
          <p:nvPr/>
        </p:nvSpPr>
        <p:spPr>
          <a:xfrm>
            <a:off x="2895600" y="2438400"/>
            <a:ext cx="46038" cy="381000"/>
          </a:xfrm>
          <a:prstGeom prst="upArrow">
            <a:avLst/>
          </a:prstGeom>
          <a:solidFill>
            <a:schemeClr val="tx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176764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Objectives:</a:t>
            </a:r>
            <a:br>
              <a:rPr lang="en-US" b="1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914400"/>
            <a:ext cx="8991600" cy="5943600"/>
          </a:xfrm>
        </p:spPr>
        <p:txBody>
          <a:bodyPr>
            <a:normAutofit fontScale="47500" lnSpcReduction="20000"/>
          </a:bodyPr>
          <a:lstStyle/>
          <a:p>
            <a:pPr>
              <a:buNone/>
              <a:defRPr/>
            </a:pPr>
            <a:r>
              <a:rPr lang="en-US" sz="5100" dirty="0">
                <a:solidFill>
                  <a:srgbClr val="FF0000"/>
                </a:solidFill>
              </a:rPr>
              <a:t>By the end of this lecture, the student should be able to describe                        </a:t>
            </a:r>
            <a:endParaRPr lang="en-US" sz="5100" dirty="0" smtClean="0">
              <a:solidFill>
                <a:srgbClr val="FF0000"/>
              </a:solidFill>
            </a:endParaRPr>
          </a:p>
          <a:p>
            <a:pPr>
              <a:buNone/>
              <a:defRPr/>
            </a:pPr>
            <a:r>
              <a:rPr lang="en-US" sz="5100" dirty="0" smtClean="0"/>
              <a:t>1</a:t>
            </a:r>
            <a:r>
              <a:rPr lang="en-US" sz="5100" dirty="0"/>
              <a:t>. The microscopic structure of the different parts of the pituitary gland in correlation with their functions.</a:t>
            </a:r>
          </a:p>
          <a:p>
            <a:pPr>
              <a:buNone/>
              <a:defRPr/>
            </a:pPr>
            <a:r>
              <a:rPr lang="en-US" sz="5100" dirty="0" smtClean="0"/>
              <a:t>2</a:t>
            </a:r>
            <a:r>
              <a:rPr lang="en-US" sz="5100" dirty="0"/>
              <a:t>. The </a:t>
            </a:r>
            <a:r>
              <a:rPr lang="en-US" sz="5100" dirty="0" err="1"/>
              <a:t>hypophyseal</a:t>
            </a:r>
            <a:r>
              <a:rPr lang="en-US" sz="5100" dirty="0"/>
              <a:t> portal </a:t>
            </a:r>
            <a:r>
              <a:rPr lang="en-US" sz="5100" dirty="0" err="1" smtClean="0"/>
              <a:t>circulation;components</a:t>
            </a:r>
            <a:r>
              <a:rPr lang="en-US" sz="5100" dirty="0" smtClean="0"/>
              <a:t> and significance.</a:t>
            </a:r>
          </a:p>
          <a:p>
            <a:pPr>
              <a:buNone/>
              <a:defRPr/>
            </a:pPr>
            <a:r>
              <a:rPr lang="en-US" sz="5100" dirty="0" smtClean="0"/>
              <a:t>3. Describe </a:t>
            </a:r>
            <a:r>
              <a:rPr lang="en-US" sz="5100" dirty="0"/>
              <a:t>the histological structure of thyroid   </a:t>
            </a:r>
            <a:r>
              <a:rPr lang="en-US" sz="5100" dirty="0" smtClean="0"/>
              <a:t>gland.</a:t>
            </a:r>
          </a:p>
          <a:p>
            <a:pPr>
              <a:buNone/>
              <a:defRPr/>
            </a:pPr>
            <a:r>
              <a:rPr lang="en-US" sz="5100" dirty="0" smtClean="0"/>
              <a:t>4. Identify </a:t>
            </a:r>
            <a:r>
              <a:rPr lang="en-US" sz="5100" dirty="0"/>
              <a:t>and correlate between the different endocrine cells in thyroid gland and their functions</a:t>
            </a:r>
            <a:r>
              <a:rPr lang="en-US" sz="5100" dirty="0" smtClean="0"/>
              <a:t>.</a:t>
            </a:r>
          </a:p>
          <a:p>
            <a:pPr>
              <a:buNone/>
              <a:defRPr/>
            </a:pPr>
            <a:r>
              <a:rPr lang="en-US" sz="5100" dirty="0" smtClean="0"/>
              <a:t>5-Describe </a:t>
            </a:r>
            <a:r>
              <a:rPr lang="en-US" sz="5100" dirty="0"/>
              <a:t>the </a:t>
            </a:r>
            <a:r>
              <a:rPr lang="en-US" sz="5100" dirty="0" smtClean="0"/>
              <a:t>microscopic and functional </a:t>
            </a:r>
            <a:r>
              <a:rPr lang="en-US" sz="5100" dirty="0"/>
              <a:t>structure of the parathyroid gland. </a:t>
            </a:r>
            <a:endParaRPr lang="en-US" sz="5100" dirty="0" smtClean="0"/>
          </a:p>
          <a:p>
            <a:pPr>
              <a:buNone/>
              <a:defRPr/>
            </a:pPr>
            <a:r>
              <a:rPr lang="en-US" sz="5100" dirty="0" smtClean="0"/>
              <a:t>6-Differentiate </a:t>
            </a:r>
            <a:r>
              <a:rPr lang="en-US" sz="5100" dirty="0"/>
              <a:t>between adrenal cortex and medulla.</a:t>
            </a:r>
          </a:p>
          <a:p>
            <a:pPr>
              <a:buNone/>
              <a:defRPr/>
            </a:pPr>
            <a:r>
              <a:rPr lang="en-US" sz="5100" dirty="0" smtClean="0"/>
              <a:t>7-Identify </a:t>
            </a:r>
            <a:r>
              <a:rPr lang="en-US" sz="5100" dirty="0"/>
              <a:t>the histological features of each cortical zone and its cells.</a:t>
            </a:r>
          </a:p>
          <a:p>
            <a:pPr>
              <a:buNone/>
              <a:defRPr/>
            </a:pPr>
            <a:r>
              <a:rPr lang="en-US" sz="5100" dirty="0" smtClean="0"/>
              <a:t>8-Identify </a:t>
            </a:r>
            <a:r>
              <a:rPr lang="en-US" sz="5100" dirty="0"/>
              <a:t>the histological features of the medullary cells.</a:t>
            </a:r>
          </a:p>
          <a:p>
            <a:pPr>
              <a:buNone/>
              <a:defRPr/>
            </a:pPr>
            <a:r>
              <a:rPr lang="en-US" sz="5100" dirty="0"/>
              <a:t/>
            </a:r>
            <a:br>
              <a:rPr lang="en-US" sz="5100" dirty="0"/>
            </a:br>
            <a:endParaRPr lang="ar-SA" sz="51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0001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0"/>
            <a:ext cx="6180138" cy="990600"/>
          </a:xfrm>
          <a:solidFill>
            <a:srgbClr val="CCFFCC"/>
          </a:solidFill>
        </p:spPr>
        <p:txBody>
          <a:bodyPr/>
          <a:lstStyle/>
          <a:p>
            <a:pPr algn="l" eaLnBrk="1" hangingPunct="1"/>
            <a:r>
              <a:rPr lang="en-US" sz="3600" b="1" u="sng" dirty="0" smtClean="0">
                <a:solidFill>
                  <a:srgbClr val="FF0000"/>
                </a:solidFill>
              </a:rPr>
              <a:t>Adrenal gland</a:t>
            </a:r>
          </a:p>
        </p:txBody>
      </p:sp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0" y="1219200"/>
            <a:ext cx="59436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en-US" sz="2800" b="1" i="1" dirty="0">
                <a:solidFill>
                  <a:srgbClr val="FF00FF"/>
                </a:solidFill>
                <a:latin typeface="Tahoma" charset="0"/>
                <a:cs typeface="Arial" charset="0"/>
              </a:rPr>
              <a:t>It is formed of:</a:t>
            </a:r>
          </a:p>
          <a:p>
            <a:pPr marL="457200" indent="-457200" algn="l" rtl="0">
              <a:spcBef>
                <a:spcPct val="50000"/>
              </a:spcBef>
              <a:buFontTx/>
              <a:buAutoNum type="alphaUcPeriod"/>
              <a:defRPr/>
            </a:pPr>
            <a:r>
              <a:rPr lang="en-US" sz="2400" b="1" u="sng" dirty="0" err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  <a:cs typeface="Arial" charset="0"/>
              </a:rPr>
              <a:t>Stroma</a:t>
            </a:r>
            <a:r>
              <a:rPr lang="en-US" sz="2400" b="1" u="sng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  <a:cs typeface="Arial" charset="0"/>
              </a:rPr>
              <a:t>.</a:t>
            </a:r>
          </a:p>
          <a:p>
            <a:pPr marL="457200" indent="-457200" algn="l" rtl="0">
              <a:spcBef>
                <a:spcPct val="50000"/>
              </a:spcBef>
              <a:buFontTx/>
              <a:buAutoNum type="alphaUcPeriod"/>
              <a:defRPr/>
            </a:pPr>
            <a:r>
              <a:rPr lang="en-US" sz="2400" b="1" u="sng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  <a:cs typeface="Arial" charset="0"/>
              </a:rPr>
              <a:t>Parenchyma: </a:t>
            </a:r>
            <a:r>
              <a:rPr lang="en-US" sz="2400" b="1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  <a:cs typeface="Arial" charset="0"/>
              </a:rPr>
              <a:t>that is divided into</a:t>
            </a:r>
          </a:p>
          <a:p>
            <a:pPr algn="l" rtl="0">
              <a:spcBef>
                <a:spcPct val="50000"/>
              </a:spcBef>
              <a:defRPr/>
            </a:pPr>
            <a:r>
              <a:rPr lang="en-US" sz="2400" b="1" u="sng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  <a:cs typeface="Arial" charset="0"/>
              </a:rPr>
              <a:t>I. Cortex</a:t>
            </a:r>
            <a:r>
              <a:rPr lang="en-US" sz="2400" dirty="0">
                <a:solidFill>
                  <a:srgbClr val="00B050"/>
                </a:solidFill>
                <a:latin typeface="Tahoma" charset="0"/>
                <a:cs typeface="Arial" charset="0"/>
              </a:rPr>
              <a:t> </a:t>
            </a:r>
            <a:r>
              <a:rPr lang="en-US" sz="2400" dirty="0">
                <a:solidFill>
                  <a:schemeClr val="bg2">
                    <a:lumMod val="20000"/>
                    <a:lumOff val="80000"/>
                  </a:schemeClr>
                </a:solidFill>
                <a:latin typeface="Tahoma" charset="0"/>
                <a:cs typeface="Arial" charset="0"/>
              </a:rPr>
              <a:t>that is composed of:</a:t>
            </a:r>
          </a:p>
          <a:p>
            <a:pPr algn="l" rtl="0">
              <a:spcBef>
                <a:spcPct val="50000"/>
              </a:spcBef>
              <a:defRPr/>
            </a:pPr>
            <a:r>
              <a:rPr lang="en-US" sz="2800" dirty="0">
                <a:latin typeface="Tahoma" charset="0"/>
                <a:cs typeface="Arial" charset="0"/>
              </a:rPr>
              <a:t>A-Zona glomerulosa.</a:t>
            </a:r>
          </a:p>
          <a:p>
            <a:pPr algn="l" rtl="0">
              <a:spcBef>
                <a:spcPct val="50000"/>
              </a:spcBef>
              <a:defRPr/>
            </a:pPr>
            <a:r>
              <a:rPr lang="en-US" sz="2800" dirty="0">
                <a:latin typeface="Tahoma" charset="0"/>
                <a:cs typeface="Arial" charset="0"/>
              </a:rPr>
              <a:t>B-Zona fasciculata.</a:t>
            </a:r>
          </a:p>
          <a:p>
            <a:pPr algn="l" rtl="0">
              <a:spcBef>
                <a:spcPct val="50000"/>
              </a:spcBef>
              <a:defRPr/>
            </a:pPr>
            <a:r>
              <a:rPr lang="en-US" sz="2800" dirty="0">
                <a:latin typeface="Tahoma" charset="0"/>
                <a:cs typeface="Arial" charset="0"/>
              </a:rPr>
              <a:t>C-Zona reticularis</a:t>
            </a:r>
            <a:r>
              <a:rPr lang="en-US" sz="2800" dirty="0">
                <a:solidFill>
                  <a:srgbClr val="FFFF00"/>
                </a:solidFill>
                <a:latin typeface="Tahoma" charset="0"/>
                <a:cs typeface="Arial" charset="0"/>
              </a:rPr>
              <a:t>.</a:t>
            </a:r>
          </a:p>
          <a:p>
            <a:pPr algn="l" rtl="0">
              <a:spcBef>
                <a:spcPct val="50000"/>
              </a:spcBef>
              <a:defRPr/>
            </a:pPr>
            <a:r>
              <a:rPr lang="en-US" sz="2400" b="1" u="sng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  <a:cs typeface="Arial" charset="0"/>
              </a:rPr>
              <a:t>II.Medulla</a:t>
            </a:r>
            <a:endParaRPr lang="en-US" sz="2400" b="1" u="sng" dirty="0">
              <a:solidFill>
                <a:srgbClr val="00B05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charset="0"/>
              <a:cs typeface="Arial" charset="0"/>
            </a:endParaRPr>
          </a:p>
        </p:txBody>
      </p:sp>
      <p:pic>
        <p:nvPicPr>
          <p:cNvPr id="6149" name="Picture 4" descr="F20_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3413" y="0"/>
            <a:ext cx="3430587" cy="3543300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www.memrise.com/s3_proxy/?f=uploads/mems/1171765000130429114318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1" y="3508664"/>
            <a:ext cx="4572000" cy="3349336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5058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56368" y="-457200"/>
            <a:ext cx="5122863" cy="1371600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en-US" sz="3600" b="1" u="sng" dirty="0" smtClean="0">
                <a:solidFill>
                  <a:srgbClr val="FF00FF"/>
                </a:solidFill>
              </a:rPr>
              <a:t>Adrenal cortex: </a:t>
            </a:r>
            <a:br>
              <a:rPr lang="en-US" sz="3600" b="1" u="sng" dirty="0" smtClean="0">
                <a:solidFill>
                  <a:srgbClr val="FF00FF"/>
                </a:solidFill>
              </a:rPr>
            </a:br>
            <a:r>
              <a:rPr lang="en-US" sz="3600" b="1" u="sng" dirty="0" smtClean="0">
                <a:solidFill>
                  <a:schemeClr val="accent1"/>
                </a:solidFill>
              </a:rPr>
              <a:t>1. </a:t>
            </a:r>
            <a:r>
              <a:rPr lang="en-US" sz="3600" b="1" u="sng" dirty="0" err="1" smtClean="0">
                <a:solidFill>
                  <a:schemeClr val="accent1"/>
                </a:solidFill>
              </a:rPr>
              <a:t>zona</a:t>
            </a:r>
            <a:r>
              <a:rPr lang="en-US" sz="3600" b="1" u="sng" dirty="0" smtClean="0">
                <a:solidFill>
                  <a:schemeClr val="accent1"/>
                </a:solidFill>
              </a:rPr>
              <a:t> </a:t>
            </a:r>
            <a:r>
              <a:rPr lang="en-US" sz="3600" b="1" u="sng" dirty="0" err="1" smtClean="0">
                <a:solidFill>
                  <a:schemeClr val="accent1"/>
                </a:solidFill>
              </a:rPr>
              <a:t>glomerulosa</a:t>
            </a:r>
            <a:endParaRPr lang="en-US" sz="3600" b="1" u="sng" dirty="0" smtClean="0">
              <a:solidFill>
                <a:schemeClr val="accent1"/>
              </a:solidFill>
            </a:endParaRPr>
          </a:p>
        </p:txBody>
      </p:sp>
      <p:sp>
        <p:nvSpPr>
          <p:cNvPr id="7172" name="Text Box 8"/>
          <p:cNvSpPr txBox="1">
            <a:spLocks noChangeArrowheads="1"/>
          </p:cNvSpPr>
          <p:nvPr/>
        </p:nvSpPr>
        <p:spPr bwMode="auto">
          <a:xfrm>
            <a:off x="0" y="888205"/>
            <a:ext cx="5435600" cy="246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hangingPunct="1">
              <a:spcBef>
                <a:spcPct val="50000"/>
              </a:spcBef>
            </a:pPr>
            <a:r>
              <a:rPr lang="en-US" sz="2800" dirty="0" smtClean="0">
                <a:latin typeface="+mn-lt"/>
              </a:rPr>
              <a:t>Is </a:t>
            </a:r>
            <a:r>
              <a:rPr lang="en-US" sz="2800" dirty="0">
                <a:latin typeface="+mn-lt"/>
              </a:rPr>
              <a:t>formed of clusters of small columnar cells that are rich in SER and mitochondria.</a:t>
            </a:r>
          </a:p>
          <a:p>
            <a:pPr algn="l" rtl="0" eaLnBrk="1" hangingPunct="1">
              <a:spcBef>
                <a:spcPct val="50000"/>
              </a:spcBef>
            </a:pPr>
            <a:r>
              <a:rPr lang="en-US" sz="2800" dirty="0">
                <a:latin typeface="+mn-lt"/>
              </a:rPr>
              <a:t>*Produces  mineralocorticoids e.g. aldosterone hormone.</a:t>
            </a:r>
          </a:p>
        </p:txBody>
      </p:sp>
      <p:pic>
        <p:nvPicPr>
          <p:cNvPr id="7173" name="Content Placeholder 4" descr="97F86ACE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99" t="6577" r="28931" b="30467"/>
          <a:stretch>
            <a:fillRect/>
          </a:stretch>
        </p:blipFill>
        <p:spPr>
          <a:xfrm>
            <a:off x="4953000" y="3878263"/>
            <a:ext cx="4191000" cy="2979737"/>
          </a:xfrm>
          <a:noFill/>
        </p:spPr>
      </p:pic>
      <p:pic>
        <p:nvPicPr>
          <p:cNvPr id="1026" name="Picture 2" descr="http://ocw.tufts.edu/data/4/221047/221060_xlarg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685800"/>
            <a:ext cx="3581400" cy="286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download.e-bookshelf.de/download/0000/7168/45/L-X-0000716845-0001564327.XHTML/images/c01f00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350418"/>
            <a:ext cx="4191000" cy="3507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5858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6378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4267200" cy="1371600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en-US" sz="3200" b="1" u="sng" dirty="0" smtClean="0">
                <a:solidFill>
                  <a:srgbClr val="FF00FF"/>
                </a:solidFill>
              </a:rPr>
              <a:t>Adrenal cortex: </a:t>
            </a:r>
            <a:br>
              <a:rPr lang="en-US" sz="3200" b="1" u="sng" dirty="0" smtClean="0">
                <a:solidFill>
                  <a:srgbClr val="FF00FF"/>
                </a:solidFill>
              </a:rPr>
            </a:br>
            <a:r>
              <a:rPr lang="en-US" sz="3200" b="1" u="sng" dirty="0" smtClean="0">
                <a:solidFill>
                  <a:schemeClr val="accent1"/>
                </a:solidFill>
              </a:rPr>
              <a:t>2. </a:t>
            </a:r>
            <a:r>
              <a:rPr lang="en-US" sz="3200" b="1" u="sng" dirty="0" err="1" smtClean="0">
                <a:solidFill>
                  <a:schemeClr val="accent1"/>
                </a:solidFill>
              </a:rPr>
              <a:t>zona</a:t>
            </a:r>
            <a:r>
              <a:rPr lang="en-US" sz="3200" b="1" u="sng" dirty="0" smtClean="0">
                <a:solidFill>
                  <a:schemeClr val="accent1"/>
                </a:solidFill>
              </a:rPr>
              <a:t>  </a:t>
            </a:r>
            <a:r>
              <a:rPr lang="en-US" sz="3200" b="1" u="sng" dirty="0" err="1" smtClean="0">
                <a:solidFill>
                  <a:schemeClr val="accent1"/>
                </a:solidFill>
              </a:rPr>
              <a:t>fasciculata</a:t>
            </a:r>
            <a:r>
              <a:rPr lang="en-US" sz="3200" b="1" u="sng" dirty="0" smtClean="0">
                <a:solidFill>
                  <a:schemeClr val="accent1"/>
                </a:solidFill>
              </a:rPr>
              <a:t>.</a:t>
            </a:r>
            <a:r>
              <a:rPr lang="en-US" sz="3200" b="1" dirty="0" smtClean="0">
                <a:solidFill>
                  <a:srgbClr val="FF0000"/>
                </a:solidFill>
              </a:rPr>
              <a:t/>
            </a:r>
            <a:br>
              <a:rPr lang="en-US" sz="3200" b="1" dirty="0" smtClean="0">
                <a:solidFill>
                  <a:srgbClr val="FF0000"/>
                </a:solidFill>
              </a:rPr>
            </a:br>
            <a:r>
              <a:rPr lang="en-US" sz="3600" b="1" dirty="0" smtClean="0">
                <a:solidFill>
                  <a:schemeClr val="bg1"/>
                </a:solidFill>
              </a:rPr>
              <a:t>(</a:t>
            </a:r>
            <a:r>
              <a:rPr lang="en-US" sz="3600" b="1" dirty="0" err="1" smtClean="0">
                <a:solidFill>
                  <a:schemeClr val="bg1"/>
                </a:solidFill>
              </a:rPr>
              <a:t>spongiocytes</a:t>
            </a:r>
            <a:r>
              <a:rPr lang="en-US" sz="3600" b="1" dirty="0" smtClean="0">
                <a:solidFill>
                  <a:schemeClr val="bg1"/>
                </a:solidFill>
              </a:rPr>
              <a:t>)</a:t>
            </a:r>
          </a:p>
        </p:txBody>
      </p:sp>
      <p:pic>
        <p:nvPicPr>
          <p:cNvPr id="8195" name="Picture 4" descr="BC0D2DFA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40" t="32967" r="60527" b="42171"/>
          <a:stretch>
            <a:fillRect/>
          </a:stretch>
        </p:blipFill>
        <p:spPr>
          <a:xfrm>
            <a:off x="6248400" y="0"/>
            <a:ext cx="2895600" cy="4159250"/>
          </a:xfrm>
          <a:noFill/>
        </p:spPr>
      </p:pic>
      <p:sp>
        <p:nvSpPr>
          <p:cNvPr id="8196" name="Text Box 5"/>
          <p:cNvSpPr txBox="1">
            <a:spLocks noChangeArrowheads="1"/>
          </p:cNvSpPr>
          <p:nvPr/>
        </p:nvSpPr>
        <p:spPr bwMode="auto">
          <a:xfrm>
            <a:off x="34636" y="1143000"/>
            <a:ext cx="6477000" cy="5447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hangingPunct="1">
              <a:spcBef>
                <a:spcPct val="50000"/>
              </a:spcBef>
            </a:pPr>
            <a:r>
              <a:rPr lang="en-US" sz="2400" dirty="0" smtClean="0">
                <a:latin typeface="+mn-lt"/>
              </a:rPr>
              <a:t>It </a:t>
            </a:r>
            <a:r>
              <a:rPr lang="en-US" sz="2400" dirty="0">
                <a:latin typeface="+mn-lt"/>
              </a:rPr>
              <a:t>is the intermediate and the largest layer of the cortex.</a:t>
            </a:r>
          </a:p>
          <a:p>
            <a:pPr algn="l" rtl="0" eaLnBrk="1" hangingPunct="1">
              <a:spcBef>
                <a:spcPct val="50000"/>
              </a:spcBef>
            </a:pPr>
            <a:r>
              <a:rPr lang="en-US" sz="2400" dirty="0">
                <a:latin typeface="+mn-lt"/>
              </a:rPr>
              <a:t>*It is formed of columns of large polyhedral cells that are separated by longitudinal sinusoidal capillaries.</a:t>
            </a:r>
          </a:p>
          <a:p>
            <a:pPr algn="l" rtl="0" eaLnBrk="1" hangingPunct="1">
              <a:spcBef>
                <a:spcPct val="50000"/>
              </a:spcBef>
            </a:pPr>
            <a:r>
              <a:rPr lang="en-US" sz="2400" dirty="0">
                <a:latin typeface="+mn-lt"/>
              </a:rPr>
              <a:t>*Its cells are rich in lipids so they appear empty in sections (</a:t>
            </a:r>
            <a:r>
              <a:rPr lang="en-US" sz="2400" b="1" dirty="0" err="1">
                <a:solidFill>
                  <a:srgbClr val="00B0F0"/>
                </a:solidFill>
                <a:latin typeface="+mn-lt"/>
              </a:rPr>
              <a:t>spongiocytes</a:t>
            </a:r>
            <a:r>
              <a:rPr lang="en-US" sz="2400" dirty="0">
                <a:latin typeface="+mn-lt"/>
              </a:rPr>
              <a:t>).</a:t>
            </a:r>
          </a:p>
          <a:p>
            <a:pPr algn="l" rtl="0" eaLnBrk="1" hangingPunct="1">
              <a:spcBef>
                <a:spcPct val="50000"/>
              </a:spcBef>
            </a:pPr>
            <a:r>
              <a:rPr lang="en-US" sz="2400" dirty="0">
                <a:latin typeface="+mn-lt"/>
              </a:rPr>
              <a:t>*Its cells are rich in mitochondria ( with tubular cristae),SER and </a:t>
            </a:r>
            <a:r>
              <a:rPr lang="en-US" sz="2400" dirty="0" err="1">
                <a:latin typeface="+mn-lt"/>
              </a:rPr>
              <a:t>lipofuscin</a:t>
            </a:r>
            <a:r>
              <a:rPr lang="en-US" sz="2400" dirty="0">
                <a:latin typeface="+mn-lt"/>
              </a:rPr>
              <a:t> pigments.</a:t>
            </a:r>
          </a:p>
          <a:p>
            <a:pPr algn="l" rtl="0" eaLnBrk="1" hangingPunct="1">
              <a:spcBef>
                <a:spcPct val="50000"/>
              </a:spcBef>
            </a:pPr>
            <a:r>
              <a:rPr lang="en-US" sz="2400" dirty="0">
                <a:latin typeface="+mn-lt"/>
              </a:rPr>
              <a:t>*Its cells secrete </a:t>
            </a:r>
            <a:r>
              <a:rPr lang="en-US" sz="2400" dirty="0" err="1">
                <a:latin typeface="+mn-lt"/>
              </a:rPr>
              <a:t>glucocoticoids</a:t>
            </a:r>
            <a:r>
              <a:rPr lang="en-US" sz="2400" dirty="0">
                <a:latin typeface="+mn-lt"/>
              </a:rPr>
              <a:t>.</a:t>
            </a:r>
          </a:p>
          <a:p>
            <a:pPr algn="l" rtl="0" eaLnBrk="1" hangingPunct="1">
              <a:spcBef>
                <a:spcPct val="50000"/>
              </a:spcBef>
            </a:pPr>
            <a:r>
              <a:rPr lang="en-US" sz="2400" dirty="0">
                <a:latin typeface="+mn-lt"/>
              </a:rPr>
              <a:t>*It is regulated by ACTH of pituitary</a:t>
            </a:r>
            <a:r>
              <a:rPr lang="en-US" sz="2400" dirty="0">
                <a:solidFill>
                  <a:srgbClr val="FFFF00"/>
                </a:solidFill>
              </a:rPr>
              <a:t>. </a:t>
            </a:r>
          </a:p>
        </p:txBody>
      </p:sp>
      <p:pic>
        <p:nvPicPr>
          <p:cNvPr id="8197" name="Picture 7" descr="http://t1.gstatic.com/images?q=tbn:ANd9GcRX6-V-5MhJctgagpnTXNlgfeMFMFg0mk1ggpUSaz6Z2g1WQQ4epw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4267200"/>
            <a:ext cx="28194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2497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6119813" cy="1371600"/>
          </a:xfrm>
        </p:spPr>
        <p:txBody>
          <a:bodyPr>
            <a:normAutofit fontScale="90000"/>
          </a:bodyPr>
          <a:lstStyle/>
          <a:p>
            <a:pPr algn="l" rtl="0" eaLnBrk="1" hangingPunct="1"/>
            <a:r>
              <a:rPr lang="en-US" sz="4000" b="1" i="1" u="sng" smtClean="0">
                <a:solidFill>
                  <a:srgbClr val="FF00FF"/>
                </a:solidFill>
              </a:rPr>
              <a:t/>
            </a:r>
            <a:br>
              <a:rPr lang="en-US" sz="4000" b="1" i="1" u="sng" smtClean="0">
                <a:solidFill>
                  <a:srgbClr val="FF00FF"/>
                </a:solidFill>
              </a:rPr>
            </a:br>
            <a:r>
              <a:rPr lang="en-US" sz="4000" b="1" i="1" u="sng" smtClean="0">
                <a:solidFill>
                  <a:srgbClr val="FF00FF"/>
                </a:solidFill>
              </a:rPr>
              <a:t>Adrenal cortex:</a:t>
            </a:r>
            <a:br>
              <a:rPr lang="en-US" sz="4000" b="1" i="1" u="sng" smtClean="0">
                <a:solidFill>
                  <a:srgbClr val="FF00FF"/>
                </a:solidFill>
              </a:rPr>
            </a:br>
            <a:r>
              <a:rPr lang="en-US" sz="4000" b="1" i="1" u="sng" smtClean="0">
                <a:solidFill>
                  <a:schemeClr val="accent1"/>
                </a:solidFill>
              </a:rPr>
              <a:t>3. zona reticularis.</a:t>
            </a:r>
          </a:p>
        </p:txBody>
      </p:sp>
      <p:pic>
        <p:nvPicPr>
          <p:cNvPr id="9219" name="Picture 4" descr="BC0D2DFA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40" t="63268" r="47354" b="20245"/>
          <a:stretch>
            <a:fillRect/>
          </a:stretch>
        </p:blipFill>
        <p:spPr>
          <a:xfrm>
            <a:off x="4922838" y="3886200"/>
            <a:ext cx="4221162" cy="2971800"/>
          </a:xfrm>
          <a:noFill/>
        </p:spPr>
      </p:pic>
      <p:sp>
        <p:nvSpPr>
          <p:cNvPr id="9220" name="Text Box 5"/>
          <p:cNvSpPr txBox="1">
            <a:spLocks noChangeArrowheads="1"/>
          </p:cNvSpPr>
          <p:nvPr/>
        </p:nvSpPr>
        <p:spPr bwMode="auto">
          <a:xfrm>
            <a:off x="0" y="1676400"/>
            <a:ext cx="9144000" cy="289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rtl="0" eaLnBrk="1" hangingPunct="1">
              <a:spcBef>
                <a:spcPct val="50000"/>
              </a:spcBef>
            </a:pPr>
            <a:r>
              <a:rPr lang="en-US" sz="2800" dirty="0" smtClean="0">
                <a:latin typeface="+mn-lt"/>
              </a:rPr>
              <a:t>It </a:t>
            </a:r>
            <a:r>
              <a:rPr lang="en-US" sz="2800" dirty="0">
                <a:latin typeface="+mn-lt"/>
              </a:rPr>
              <a:t>is the innermost layer of adrenal cortex.</a:t>
            </a:r>
          </a:p>
          <a:p>
            <a:pPr algn="l" rtl="0" eaLnBrk="1" hangingPunct="1">
              <a:spcBef>
                <a:spcPct val="50000"/>
              </a:spcBef>
            </a:pPr>
            <a:r>
              <a:rPr lang="en-US" sz="2800" dirty="0">
                <a:latin typeface="+mn-lt"/>
              </a:rPr>
              <a:t>*It is formed of anastomosing cords of deep acidophilic cells.</a:t>
            </a:r>
          </a:p>
          <a:p>
            <a:pPr algn="l" rtl="0" eaLnBrk="1" hangingPunct="1">
              <a:spcBef>
                <a:spcPct val="50000"/>
              </a:spcBef>
            </a:pPr>
            <a:r>
              <a:rPr lang="en-US" sz="2800" dirty="0">
                <a:latin typeface="+mn-lt"/>
              </a:rPr>
              <a:t>*Its cells contains few </a:t>
            </a:r>
            <a:r>
              <a:rPr lang="en-US" sz="2800" dirty="0" err="1">
                <a:latin typeface="+mn-lt"/>
              </a:rPr>
              <a:t>lipofuscin</a:t>
            </a:r>
            <a:r>
              <a:rPr lang="en-US" sz="2800" dirty="0">
                <a:latin typeface="+mn-lt"/>
              </a:rPr>
              <a:t> and lipid droplets.</a:t>
            </a:r>
          </a:p>
          <a:p>
            <a:pPr algn="l" rtl="0" eaLnBrk="1" hangingPunct="1">
              <a:spcBef>
                <a:spcPct val="50000"/>
              </a:spcBef>
            </a:pPr>
            <a:r>
              <a:rPr lang="en-US" sz="2800" dirty="0">
                <a:latin typeface="+mn-lt"/>
              </a:rPr>
              <a:t>*The cells secrete androgens</a:t>
            </a:r>
            <a:r>
              <a:rPr lang="en-US" sz="2800" dirty="0">
                <a:solidFill>
                  <a:srgbClr val="FFFF00"/>
                </a:solidFill>
              </a:rPr>
              <a:t>.</a:t>
            </a:r>
          </a:p>
        </p:txBody>
      </p:sp>
      <p:pic>
        <p:nvPicPr>
          <p:cNvPr id="3074" name="Picture 2" descr="http://www.ouhsc.edu/histology/Glass%20slides/39_0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568824"/>
            <a:ext cx="3810000" cy="228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0957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685800"/>
            <a:ext cx="8305800" cy="1371600"/>
          </a:xfrm>
        </p:spPr>
        <p:txBody>
          <a:bodyPr>
            <a:normAutofit/>
          </a:bodyPr>
          <a:lstStyle/>
          <a:p>
            <a:pPr algn="l" eaLnBrk="1" hangingPunct="1"/>
            <a:r>
              <a:rPr lang="en-US" sz="3200" b="1" u="sng" dirty="0" smtClean="0">
                <a:solidFill>
                  <a:srgbClr val="9900CC"/>
                </a:solidFill>
                <a:latin typeface="Times" pitchFamily="18" charset="0"/>
                <a:cs typeface="Times" pitchFamily="18" charset="0"/>
              </a:rPr>
              <a:t>Medulla of adrenal gland</a:t>
            </a:r>
          </a:p>
        </p:txBody>
      </p:sp>
      <p:sp>
        <p:nvSpPr>
          <p:cNvPr id="10244" name="Text Box 5"/>
          <p:cNvSpPr txBox="1">
            <a:spLocks noChangeArrowheads="1"/>
          </p:cNvSpPr>
          <p:nvPr/>
        </p:nvSpPr>
        <p:spPr bwMode="auto">
          <a:xfrm>
            <a:off x="0" y="533400"/>
            <a:ext cx="4953000" cy="6213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150" dirty="0" smtClean="0">
                <a:latin typeface="Times" pitchFamily="18" charset="0"/>
                <a:cs typeface="Times" pitchFamily="18" charset="0"/>
              </a:rPr>
              <a:t>It </a:t>
            </a:r>
            <a:r>
              <a:rPr lang="en-US" sz="2150" dirty="0">
                <a:latin typeface="Times" pitchFamily="18" charset="0"/>
                <a:cs typeface="Times" pitchFamily="18" charset="0"/>
              </a:rPr>
              <a:t>is the central portion of </a:t>
            </a:r>
            <a:r>
              <a:rPr lang="en-US" sz="2150" dirty="0" smtClean="0">
                <a:latin typeface="Times" pitchFamily="18" charset="0"/>
                <a:cs typeface="Times" pitchFamily="18" charset="0"/>
              </a:rPr>
              <a:t>the adrenal </a:t>
            </a:r>
            <a:r>
              <a:rPr lang="en-US" sz="2150" dirty="0">
                <a:latin typeface="Times" pitchFamily="18" charset="0"/>
                <a:cs typeface="Times" pitchFamily="18" charset="0"/>
              </a:rPr>
              <a:t>gland.</a:t>
            </a:r>
          </a:p>
          <a:p>
            <a:pPr algn="l" eaLnBrk="1" hangingPunct="1">
              <a:spcBef>
                <a:spcPct val="50000"/>
              </a:spcBef>
            </a:pPr>
            <a:r>
              <a:rPr lang="en-US" sz="2150" dirty="0">
                <a:latin typeface="Times" pitchFamily="18" charset="0"/>
                <a:cs typeface="Times" pitchFamily="18" charset="0"/>
              </a:rPr>
              <a:t>*It is completely invested </a:t>
            </a:r>
            <a:r>
              <a:rPr lang="en-US" sz="2150" dirty="0" smtClean="0">
                <a:latin typeface="Times" pitchFamily="18" charset="0"/>
                <a:cs typeface="Times" pitchFamily="18" charset="0"/>
              </a:rPr>
              <a:t>with adrenal </a:t>
            </a:r>
            <a:r>
              <a:rPr lang="en-US" sz="2150" dirty="0">
                <a:latin typeface="Times" pitchFamily="18" charset="0"/>
                <a:cs typeface="Times" pitchFamily="18" charset="0"/>
              </a:rPr>
              <a:t>cortex</a:t>
            </a:r>
          </a:p>
          <a:p>
            <a:pPr algn="l" eaLnBrk="1" hangingPunct="1">
              <a:spcBef>
                <a:spcPct val="50000"/>
              </a:spcBef>
            </a:pPr>
            <a:r>
              <a:rPr lang="en-US" sz="2150" dirty="0">
                <a:latin typeface="Times" pitchFamily="18" charset="0"/>
                <a:cs typeface="Times" pitchFamily="18" charset="0"/>
              </a:rPr>
              <a:t> (not separated from it by CT. septa)</a:t>
            </a:r>
          </a:p>
          <a:p>
            <a:pPr algn="l" eaLnBrk="1" hangingPunct="1">
              <a:spcBef>
                <a:spcPct val="50000"/>
              </a:spcBef>
            </a:pPr>
            <a:r>
              <a:rPr lang="en-US" sz="2150" dirty="0">
                <a:latin typeface="Times" pitchFamily="18" charset="0"/>
                <a:cs typeface="Times" pitchFamily="18" charset="0"/>
              </a:rPr>
              <a:t>*It contains:</a:t>
            </a:r>
          </a:p>
          <a:p>
            <a:pPr algn="l" eaLnBrk="1" hangingPunct="1">
              <a:spcBef>
                <a:spcPct val="50000"/>
              </a:spcBef>
              <a:buFontTx/>
              <a:buAutoNum type="arabicPeriod"/>
            </a:pPr>
            <a:r>
              <a:rPr lang="en-US" sz="2150" b="1" dirty="0" err="1">
                <a:solidFill>
                  <a:schemeClr val="accent1"/>
                </a:solidFill>
                <a:latin typeface="Times" pitchFamily="18" charset="0"/>
                <a:cs typeface="Times" pitchFamily="18" charset="0"/>
              </a:rPr>
              <a:t>Chromaffin</a:t>
            </a:r>
            <a:r>
              <a:rPr lang="en-US" sz="2150" b="1" dirty="0">
                <a:solidFill>
                  <a:schemeClr val="accent1"/>
                </a:solidFill>
                <a:latin typeface="Times" pitchFamily="18" charset="0"/>
                <a:cs typeface="Times" pitchFamily="18" charset="0"/>
              </a:rPr>
              <a:t> cells (</a:t>
            </a:r>
            <a:r>
              <a:rPr lang="en-US" sz="2150" b="1" dirty="0" err="1">
                <a:solidFill>
                  <a:schemeClr val="accent1"/>
                </a:solidFill>
                <a:latin typeface="Times" pitchFamily="18" charset="0"/>
                <a:cs typeface="Times" pitchFamily="18" charset="0"/>
              </a:rPr>
              <a:t>Pheochromocytes</a:t>
            </a:r>
            <a:r>
              <a:rPr lang="en-US" sz="2150" b="1" dirty="0">
                <a:solidFill>
                  <a:schemeClr val="accent1"/>
                </a:solidFill>
                <a:latin typeface="Times" pitchFamily="18" charset="0"/>
                <a:cs typeface="Times" pitchFamily="18" charset="0"/>
              </a:rPr>
              <a:t>):</a:t>
            </a:r>
          </a:p>
          <a:p>
            <a:pPr algn="l" eaLnBrk="1" hangingPunct="1">
              <a:spcBef>
                <a:spcPct val="50000"/>
              </a:spcBef>
            </a:pPr>
            <a:r>
              <a:rPr lang="en-US" sz="2150" dirty="0">
                <a:latin typeface="Times" pitchFamily="18" charset="0"/>
                <a:cs typeface="Times" pitchFamily="18" charset="0"/>
              </a:rPr>
              <a:t>Contains granules of catecholamine as </a:t>
            </a:r>
            <a:r>
              <a:rPr lang="en-US" sz="2150" dirty="0" smtClean="0">
                <a:latin typeface="Times" pitchFamily="18" charset="0"/>
                <a:cs typeface="Times" pitchFamily="18" charset="0"/>
              </a:rPr>
              <a:t>that </a:t>
            </a:r>
            <a:r>
              <a:rPr lang="en-US" sz="2150" dirty="0">
                <a:latin typeface="Times" pitchFamily="18" charset="0"/>
                <a:cs typeface="Times" pitchFamily="18" charset="0"/>
              </a:rPr>
              <a:t>of sympathetic NS.</a:t>
            </a:r>
          </a:p>
          <a:p>
            <a:pPr algn="l" eaLnBrk="1" hangingPunct="1">
              <a:spcBef>
                <a:spcPct val="50000"/>
              </a:spcBef>
            </a:pPr>
            <a:r>
              <a:rPr lang="en-US" sz="2150" dirty="0">
                <a:latin typeface="Times" pitchFamily="18" charset="0"/>
                <a:cs typeface="Times" pitchFamily="18" charset="0"/>
              </a:rPr>
              <a:t>(They produce epinephrine and norepinephrine). </a:t>
            </a:r>
          </a:p>
          <a:p>
            <a:pPr algn="l" eaLnBrk="1" hangingPunct="1">
              <a:spcBef>
                <a:spcPct val="50000"/>
              </a:spcBef>
            </a:pPr>
            <a:r>
              <a:rPr lang="en-US" sz="2150" dirty="0">
                <a:latin typeface="Times" pitchFamily="18" charset="0"/>
                <a:cs typeface="Times" pitchFamily="18" charset="0"/>
              </a:rPr>
              <a:t>They stain deep brown with chromic salts.</a:t>
            </a:r>
          </a:p>
          <a:p>
            <a:pPr algn="l" eaLnBrk="1" hangingPunct="1">
              <a:spcBef>
                <a:spcPct val="50000"/>
              </a:spcBef>
            </a:pPr>
            <a:r>
              <a:rPr lang="en-US" sz="2150" b="1" dirty="0">
                <a:solidFill>
                  <a:schemeClr val="accent1"/>
                </a:solidFill>
                <a:latin typeface="Times" pitchFamily="18" charset="0"/>
                <a:cs typeface="Times" pitchFamily="18" charset="0"/>
              </a:rPr>
              <a:t>2. Sympathetic ganglion cells :</a:t>
            </a:r>
          </a:p>
          <a:p>
            <a:pPr algn="l" eaLnBrk="1" hangingPunct="1">
              <a:spcBef>
                <a:spcPct val="50000"/>
              </a:spcBef>
            </a:pPr>
            <a:r>
              <a:rPr lang="en-US" sz="2150" dirty="0">
                <a:latin typeface="Times" pitchFamily="18" charset="0"/>
                <a:cs typeface="Times" pitchFamily="18" charset="0"/>
              </a:rPr>
              <a:t>    Relay on </a:t>
            </a:r>
            <a:r>
              <a:rPr lang="en-US" sz="2150" dirty="0" err="1">
                <a:latin typeface="Times" pitchFamily="18" charset="0"/>
                <a:cs typeface="Times" pitchFamily="18" charset="0"/>
              </a:rPr>
              <a:t>chromaffin</a:t>
            </a:r>
            <a:r>
              <a:rPr lang="en-US" sz="2150" dirty="0">
                <a:latin typeface="Times" pitchFamily="18" charset="0"/>
                <a:cs typeface="Times" pitchFamily="18" charset="0"/>
              </a:rPr>
              <a:t> cells</a:t>
            </a:r>
            <a:r>
              <a:rPr lang="en-US" sz="2150" dirty="0" smtClean="0">
                <a:latin typeface="Times" pitchFamily="18" charset="0"/>
                <a:cs typeface="Times" pitchFamily="18" charset="0"/>
              </a:rPr>
              <a:t>.</a:t>
            </a:r>
            <a:endParaRPr lang="en-US" sz="2150" dirty="0">
              <a:latin typeface="Times" pitchFamily="18" charset="0"/>
              <a:cs typeface="Times" pitchFamily="18" charset="0"/>
            </a:endParaRPr>
          </a:p>
        </p:txBody>
      </p:sp>
      <p:pic>
        <p:nvPicPr>
          <p:cNvPr id="4098" name="Picture 2" descr="http://legacy.owensboro.kctcs.edu/gcaplan/anat2/Study%20Guides/13_2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0" r="9659"/>
          <a:stretch/>
        </p:blipFill>
        <p:spPr bwMode="auto">
          <a:xfrm>
            <a:off x="5257800" y="27709"/>
            <a:ext cx="3962400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199" y="4142509"/>
            <a:ext cx="3816927" cy="284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3875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1" dirty="0" smtClean="0">
                <a:solidFill>
                  <a:schemeClr val="tx1"/>
                </a:solidFill>
              </a:rPr>
              <a:t>NEURONS IN ADRENAL MEDULLA</a:t>
            </a:r>
          </a:p>
        </p:txBody>
      </p:sp>
      <p:pic>
        <p:nvPicPr>
          <p:cNvPr id="12291" name="Picture 5" descr="adrenalmedullaneur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371600"/>
            <a:ext cx="70866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own Arrow 3"/>
          <p:cNvSpPr/>
          <p:nvPr/>
        </p:nvSpPr>
        <p:spPr>
          <a:xfrm>
            <a:off x="6324600" y="1600200"/>
            <a:ext cx="484188" cy="9779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/>
          </a:p>
        </p:txBody>
      </p:sp>
      <p:sp>
        <p:nvSpPr>
          <p:cNvPr id="5" name="Right Arrow 4"/>
          <p:cNvSpPr/>
          <p:nvPr/>
        </p:nvSpPr>
        <p:spPr>
          <a:xfrm>
            <a:off x="4572000" y="3048000"/>
            <a:ext cx="977900" cy="4841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072883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2375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3600" b="1" dirty="0" smtClean="0">
                <a:solidFill>
                  <a:schemeClr val="tx1"/>
                </a:solidFill>
              </a:rPr>
              <a:t>Adrenal Gland (cortex and medulla)</a:t>
            </a:r>
            <a:endParaRPr lang="ar-SA" sz="3600" b="1" dirty="0" smtClean="0">
              <a:solidFill>
                <a:schemeClr val="tx1"/>
              </a:solidFill>
            </a:endParaRPr>
          </a:p>
        </p:txBody>
      </p:sp>
      <p:pic>
        <p:nvPicPr>
          <p:cNvPr id="13315" name="Picture 4" descr="F20_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514600"/>
            <a:ext cx="86106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607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381000" y="2286000"/>
            <a:ext cx="8229600" cy="1143000"/>
          </a:xfrm>
        </p:spPr>
        <p:txBody>
          <a:bodyPr>
            <a:normAutofit fontScale="90000"/>
          </a:bodyPr>
          <a:lstStyle/>
          <a:p>
            <a:pPr rtl="0" eaLnBrk="1" hangingPunct="1"/>
            <a:r>
              <a:rPr lang="en-US" sz="7200" b="1" dirty="0" smtClean="0">
                <a:solidFill>
                  <a:srgbClr val="FF0000"/>
                </a:solidFill>
              </a:rPr>
              <a:t>BEST WISHES</a:t>
            </a:r>
            <a:endParaRPr lang="ar-SA" sz="7200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8164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610600" cy="685800"/>
          </a:xfrm>
          <a:solidFill>
            <a:srgbClr val="CCFFCC"/>
          </a:solidFill>
        </p:spPr>
        <p:txBody>
          <a:bodyPr/>
          <a:lstStyle/>
          <a:p>
            <a:pPr eaLnBrk="1" hangingPunct="1"/>
            <a:r>
              <a:rPr lang="en-US" sz="3600" b="1" dirty="0" smtClean="0">
                <a:solidFill>
                  <a:srgbClr val="FF0000"/>
                </a:solidFill>
              </a:rPr>
              <a:t>Pituitary Gland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838200"/>
            <a:ext cx="6553200" cy="5562600"/>
          </a:xfrm>
        </p:spPr>
        <p:txBody>
          <a:bodyPr>
            <a:normAutofit fontScale="92500" lnSpcReduction="20000"/>
          </a:bodyPr>
          <a:lstStyle/>
          <a:p>
            <a:pPr marL="0" indent="0" algn="l" rtl="0" eaLnBrk="1" hangingPunct="1">
              <a:buNone/>
              <a:defRPr/>
            </a:pPr>
            <a:r>
              <a:rPr lang="en-US" sz="2800" b="1" dirty="0" smtClean="0">
                <a:solidFill>
                  <a:srgbClr val="00B050"/>
                </a:solidFill>
              </a:rPr>
              <a:t>Components</a:t>
            </a:r>
          </a:p>
          <a:p>
            <a:pPr marL="0" indent="0" algn="l" rtl="0" eaLnBrk="1" hangingPunct="1">
              <a:buNone/>
              <a:defRPr/>
            </a:pPr>
            <a:r>
              <a:rPr lang="en-US" sz="2800" b="1" dirty="0" smtClean="0">
                <a:solidFill>
                  <a:srgbClr val="00B050"/>
                </a:solidFill>
              </a:rPr>
              <a:t>(A) </a:t>
            </a:r>
            <a:r>
              <a:rPr lang="en-US" sz="2800" b="1" dirty="0" err="1" smtClean="0">
                <a:solidFill>
                  <a:srgbClr val="00B050"/>
                </a:solidFill>
              </a:rPr>
              <a:t>Adenohypophysis</a:t>
            </a:r>
            <a:r>
              <a:rPr lang="en-US" sz="2800" b="1" dirty="0" smtClean="0">
                <a:solidFill>
                  <a:srgbClr val="00B050"/>
                </a:solidFill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</a:rPr>
              <a:t>Cerebri</a:t>
            </a:r>
            <a:r>
              <a:rPr lang="en-US" sz="2800" b="1" dirty="0" smtClean="0">
                <a:solidFill>
                  <a:srgbClr val="00B050"/>
                </a:solidFill>
              </a:rPr>
              <a:t>:</a:t>
            </a:r>
          </a:p>
          <a:p>
            <a:pPr marL="609600" indent="-609600" algn="l" rtl="0" eaLnBrk="1" hangingPunct="1">
              <a:buFontTx/>
              <a:buNone/>
              <a:defRPr/>
            </a:pPr>
            <a:r>
              <a:rPr lang="en-US" sz="2800" dirty="0" smtClean="0">
                <a:solidFill>
                  <a:srgbClr val="FFFF00"/>
                </a:solidFill>
              </a:rPr>
              <a:t>        </a:t>
            </a:r>
            <a:r>
              <a:rPr lang="en-US" sz="3600" b="1" dirty="0" smtClean="0"/>
              <a:t>1- </a:t>
            </a:r>
            <a:r>
              <a:rPr lang="en-US" sz="3600" b="1" u="sng" dirty="0" smtClean="0"/>
              <a:t>Pars Distalis</a:t>
            </a:r>
            <a:r>
              <a:rPr lang="en-US" sz="3600" b="1" dirty="0" smtClean="0"/>
              <a:t> (pars anterior)</a:t>
            </a:r>
          </a:p>
          <a:p>
            <a:pPr marL="609600" indent="-609600" algn="l" rtl="0" eaLnBrk="1" hangingPunct="1">
              <a:buFontTx/>
              <a:buNone/>
              <a:defRPr/>
            </a:pPr>
            <a:r>
              <a:rPr lang="en-US" sz="2800" dirty="0" smtClean="0"/>
              <a:t>        2- Pars Tuberalis</a:t>
            </a:r>
          </a:p>
          <a:p>
            <a:pPr marL="609600" indent="-609600" algn="l" rtl="0" eaLnBrk="1" hangingPunct="1">
              <a:buFontTx/>
              <a:buNone/>
              <a:defRPr/>
            </a:pPr>
            <a:r>
              <a:rPr lang="en-US" sz="2800" dirty="0" smtClean="0"/>
              <a:t>        3- Pars </a:t>
            </a:r>
            <a:r>
              <a:rPr lang="en-US" sz="2800" dirty="0" err="1" smtClean="0"/>
              <a:t>Intermedia</a:t>
            </a:r>
            <a:endParaRPr lang="en-US" sz="2800" dirty="0" smtClean="0"/>
          </a:p>
          <a:p>
            <a:pPr marL="609600" indent="-609600" algn="l" rtl="0" eaLnBrk="1" hangingPunct="1">
              <a:buFontTx/>
              <a:buNone/>
              <a:defRPr/>
            </a:pPr>
            <a:endParaRPr lang="en-US" sz="2800" dirty="0" smtClean="0">
              <a:solidFill>
                <a:srgbClr val="FFFF00"/>
              </a:solidFill>
            </a:endParaRPr>
          </a:p>
          <a:p>
            <a:pPr marL="609600" indent="-609600" algn="l" rtl="0" eaLnBrk="1" hangingPunct="1">
              <a:buFontTx/>
              <a:buNone/>
              <a:defRPr/>
            </a:pPr>
            <a:endParaRPr lang="en-US" sz="2800" dirty="0" smtClean="0">
              <a:solidFill>
                <a:srgbClr val="FFFF00"/>
              </a:solidFill>
            </a:endParaRPr>
          </a:p>
          <a:p>
            <a:pPr marL="609600" indent="-609600" algn="l" rtl="0" eaLnBrk="1" hangingPunct="1">
              <a:buFontTx/>
              <a:buNone/>
              <a:defRPr/>
            </a:pPr>
            <a:r>
              <a:rPr lang="en-US" sz="2800" b="1" dirty="0" smtClean="0">
                <a:solidFill>
                  <a:srgbClr val="00B050"/>
                </a:solidFill>
              </a:rPr>
              <a:t>(B)</a:t>
            </a:r>
            <a:r>
              <a:rPr lang="en-US" sz="2800" dirty="0" smtClean="0">
                <a:solidFill>
                  <a:srgbClr val="00B050"/>
                </a:solidFill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</a:rPr>
              <a:t>Neurohypophysis</a:t>
            </a:r>
            <a:r>
              <a:rPr lang="en-US" sz="2800" b="1" dirty="0" smtClean="0">
                <a:solidFill>
                  <a:srgbClr val="00B050"/>
                </a:solidFill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</a:rPr>
              <a:t>Cerebri</a:t>
            </a:r>
            <a:r>
              <a:rPr lang="en-US" sz="2800" b="1" dirty="0" smtClean="0">
                <a:solidFill>
                  <a:srgbClr val="00B050"/>
                </a:solidFill>
              </a:rPr>
              <a:t>:</a:t>
            </a:r>
          </a:p>
          <a:p>
            <a:pPr marL="609600" indent="-609600" algn="l" rtl="0" eaLnBrk="1" hangingPunct="1">
              <a:buFontTx/>
              <a:buNone/>
              <a:defRPr/>
            </a:pPr>
            <a:r>
              <a:rPr lang="en-US" sz="2800" b="1" dirty="0" smtClean="0">
                <a:solidFill>
                  <a:srgbClr val="FFFF00"/>
                </a:solidFill>
              </a:rPr>
              <a:t>        </a:t>
            </a:r>
            <a:r>
              <a:rPr lang="en-US" sz="2800" dirty="0" smtClean="0"/>
              <a:t>1- Median eminence</a:t>
            </a:r>
          </a:p>
          <a:p>
            <a:pPr marL="609600" indent="-609600" algn="l" rtl="0" eaLnBrk="1" hangingPunct="1">
              <a:buFontTx/>
              <a:buNone/>
              <a:defRPr/>
            </a:pPr>
            <a:r>
              <a:rPr lang="en-US" sz="2800" dirty="0" smtClean="0"/>
              <a:t>        2- </a:t>
            </a:r>
            <a:r>
              <a:rPr lang="en-US" sz="2800" dirty="0" err="1" smtClean="0"/>
              <a:t>Infundibulum</a:t>
            </a:r>
            <a:r>
              <a:rPr lang="en-US" sz="2800" dirty="0" smtClean="0"/>
              <a:t>: Neural (</a:t>
            </a:r>
            <a:r>
              <a:rPr lang="en-US" sz="2800" dirty="0" err="1" smtClean="0"/>
              <a:t>Infundibular</a:t>
            </a:r>
            <a:r>
              <a:rPr lang="en-US" sz="2800" dirty="0" smtClean="0"/>
              <a:t>) Stalk</a:t>
            </a:r>
          </a:p>
          <a:p>
            <a:pPr marL="609600" indent="-609600" algn="l" rtl="0" eaLnBrk="1" hangingPunct="1">
              <a:buFontTx/>
              <a:buNone/>
              <a:defRPr/>
            </a:pPr>
            <a:r>
              <a:rPr lang="en-US" sz="2800" b="1" dirty="0" smtClean="0"/>
              <a:t>        </a:t>
            </a:r>
            <a:r>
              <a:rPr lang="en-US" sz="3600" b="1" dirty="0" smtClean="0"/>
              <a:t>3- </a:t>
            </a:r>
            <a:r>
              <a:rPr lang="en-US" sz="3600" b="1" u="sng" dirty="0" smtClean="0"/>
              <a:t>Pars Nervosa</a:t>
            </a:r>
          </a:p>
        </p:txBody>
      </p:sp>
      <p:pic>
        <p:nvPicPr>
          <p:cNvPr id="4100" name="Picture 4" descr="endo4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685800"/>
            <a:ext cx="2684462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7919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5" descr="38_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610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3333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 smtClean="0">
                <a:solidFill>
                  <a:srgbClr val="0070C0"/>
                </a:solidFill>
              </a:rPr>
              <a:t>NEUROHYPOPHYSIS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14400"/>
            <a:ext cx="9144000" cy="5943600"/>
          </a:xfrm>
        </p:spPr>
        <p:txBody>
          <a:bodyPr/>
          <a:lstStyle/>
          <a:p>
            <a:pPr algn="l" rtl="0" eaLnBrk="1" hangingPunct="1">
              <a:lnSpc>
                <a:spcPct val="90000"/>
              </a:lnSpc>
              <a:buFontTx/>
              <a:buNone/>
            </a:pPr>
            <a:r>
              <a:rPr lang="en-US" sz="3600" b="1" dirty="0" smtClean="0">
                <a:solidFill>
                  <a:srgbClr val="FF0000"/>
                </a:solidFill>
              </a:rPr>
              <a:t>                   </a:t>
            </a:r>
            <a:r>
              <a:rPr lang="en-US" b="1" dirty="0" smtClean="0">
                <a:solidFill>
                  <a:srgbClr val="FF0000"/>
                </a:solidFill>
              </a:rPr>
              <a:t>(A) PARS NERVOSA</a:t>
            </a:r>
          </a:p>
          <a:p>
            <a:pPr algn="l" rtl="0" eaLnBrk="1" hangingPunct="1">
              <a:lnSpc>
                <a:spcPct val="90000"/>
              </a:lnSpc>
              <a:buFontTx/>
              <a:buNone/>
            </a:pPr>
            <a:r>
              <a:rPr lang="en-US" sz="3600" u="sng" dirty="0" smtClean="0">
                <a:solidFill>
                  <a:srgbClr val="00B050"/>
                </a:solidFill>
              </a:rPr>
              <a:t>Contents:</a:t>
            </a:r>
          </a:p>
          <a:p>
            <a:pPr algn="l" rtl="0" eaLnBrk="1" hangingPunct="1">
              <a:lnSpc>
                <a:spcPct val="90000"/>
              </a:lnSpc>
              <a:buFontTx/>
              <a:buNone/>
            </a:pPr>
            <a:r>
              <a:rPr lang="en-US" dirty="0" smtClean="0">
                <a:solidFill>
                  <a:srgbClr val="00B0F0"/>
                </a:solidFill>
              </a:rPr>
              <a:t>1- </a:t>
            </a:r>
            <a:r>
              <a:rPr lang="en-US" dirty="0" err="1" smtClean="0">
                <a:solidFill>
                  <a:srgbClr val="00B0F0"/>
                </a:solidFill>
              </a:rPr>
              <a:t>Unmyelinated</a:t>
            </a:r>
            <a:r>
              <a:rPr lang="en-US" dirty="0" smtClean="0">
                <a:solidFill>
                  <a:srgbClr val="00B0F0"/>
                </a:solidFill>
              </a:rPr>
              <a:t> </a:t>
            </a:r>
            <a:r>
              <a:rPr lang="en-US" b="1" u="sng" dirty="0" smtClean="0">
                <a:solidFill>
                  <a:srgbClr val="00B0F0"/>
                </a:solidFill>
              </a:rPr>
              <a:t>axons</a:t>
            </a:r>
            <a:r>
              <a:rPr lang="en-US" dirty="0" smtClean="0">
                <a:solidFill>
                  <a:srgbClr val="00B0F0"/>
                </a:solidFill>
              </a:rPr>
              <a:t> of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dirty="0" smtClean="0">
                <a:solidFill>
                  <a:srgbClr val="00B0F0"/>
                </a:solidFill>
              </a:rPr>
              <a:t>secretory neurons</a:t>
            </a:r>
          </a:p>
          <a:p>
            <a:pPr algn="l" rtl="0" eaLnBrk="1" hangingPunct="1">
              <a:lnSpc>
                <a:spcPct val="90000"/>
              </a:lnSpc>
              <a:buFontTx/>
              <a:buNone/>
            </a:pPr>
            <a:r>
              <a:rPr lang="en-US" sz="3600" dirty="0" smtClean="0">
                <a:solidFill>
                  <a:srgbClr val="002060"/>
                </a:solidFill>
              </a:rPr>
              <a:t>    </a:t>
            </a:r>
            <a:r>
              <a:rPr lang="en-US" dirty="0" smtClean="0">
                <a:solidFill>
                  <a:srgbClr val="002060"/>
                </a:solidFill>
              </a:rPr>
              <a:t>situated in </a:t>
            </a:r>
            <a:r>
              <a:rPr lang="en-US" dirty="0" err="1" smtClean="0">
                <a:solidFill>
                  <a:srgbClr val="002060"/>
                </a:solidFill>
              </a:rPr>
              <a:t>supraoptic</a:t>
            </a:r>
            <a:r>
              <a:rPr lang="en-US" dirty="0" smtClean="0">
                <a:solidFill>
                  <a:srgbClr val="002060"/>
                </a:solidFill>
              </a:rPr>
              <a:t> &amp; </a:t>
            </a:r>
            <a:r>
              <a:rPr lang="en-US" dirty="0" err="1" smtClean="0">
                <a:solidFill>
                  <a:srgbClr val="002060"/>
                </a:solidFill>
              </a:rPr>
              <a:t>paraventricular</a:t>
            </a:r>
            <a:r>
              <a:rPr lang="en-US" dirty="0" smtClean="0">
                <a:solidFill>
                  <a:srgbClr val="002060"/>
                </a:solidFill>
              </a:rPr>
              <a:t> nuclei</a:t>
            </a:r>
          </a:p>
          <a:p>
            <a:pPr algn="l" rtl="0" eaLnBrk="1" hangingPunct="1">
              <a:lnSpc>
                <a:spcPct val="90000"/>
              </a:lnSpc>
              <a:buFontTx/>
              <a:buNone/>
            </a:pPr>
            <a:r>
              <a:rPr lang="en-US" dirty="0" smtClean="0">
                <a:solidFill>
                  <a:srgbClr val="002060"/>
                </a:solidFill>
              </a:rPr>
              <a:t>    (i.e. Axons of </a:t>
            </a:r>
            <a:r>
              <a:rPr lang="en-US" dirty="0" err="1" smtClean="0">
                <a:solidFill>
                  <a:srgbClr val="002060"/>
                </a:solidFill>
              </a:rPr>
              <a:t>hypothalamo</a:t>
            </a:r>
            <a:r>
              <a:rPr lang="en-US" dirty="0" smtClean="0">
                <a:solidFill>
                  <a:srgbClr val="002060"/>
                </a:solidFill>
              </a:rPr>
              <a:t>- </a:t>
            </a:r>
            <a:r>
              <a:rPr lang="en-US" dirty="0" err="1" smtClean="0">
                <a:solidFill>
                  <a:srgbClr val="002060"/>
                </a:solidFill>
              </a:rPr>
              <a:t>hypophyseal</a:t>
            </a:r>
            <a:r>
              <a:rPr lang="en-US" dirty="0" smtClean="0">
                <a:solidFill>
                  <a:srgbClr val="002060"/>
                </a:solidFill>
              </a:rPr>
              <a:t> tract).</a:t>
            </a:r>
            <a:endParaRPr lang="en-US" sz="2800" dirty="0" smtClean="0">
              <a:solidFill>
                <a:srgbClr val="002060"/>
              </a:solidFill>
            </a:endParaRPr>
          </a:p>
          <a:p>
            <a:pPr algn="l" rtl="0" eaLnBrk="1" hangingPunct="1">
              <a:lnSpc>
                <a:spcPct val="90000"/>
              </a:lnSpc>
              <a:buFontTx/>
              <a:buNone/>
            </a:pPr>
            <a:r>
              <a:rPr lang="en-US" b="1" dirty="0" smtClean="0">
                <a:solidFill>
                  <a:srgbClr val="002060"/>
                </a:solidFill>
              </a:rPr>
              <a:t>   </a:t>
            </a:r>
            <a:r>
              <a:rPr lang="en-US" b="1" u="sng" dirty="0" smtClean="0">
                <a:solidFill>
                  <a:srgbClr val="00B050"/>
                </a:solidFill>
              </a:rPr>
              <a:t>Function</a:t>
            </a:r>
          </a:p>
          <a:p>
            <a:pPr algn="l" rtl="0" eaLnBrk="1" hangingPunct="1">
              <a:lnSpc>
                <a:spcPct val="90000"/>
              </a:lnSpc>
              <a:buFontTx/>
              <a:buNone/>
            </a:pPr>
            <a:r>
              <a:rPr lang="en-US" b="1" dirty="0" smtClean="0">
                <a:solidFill>
                  <a:srgbClr val="002060"/>
                </a:solidFill>
              </a:rPr>
              <a:t>  </a:t>
            </a:r>
            <a:r>
              <a:rPr lang="en-US" b="1" u="sng" dirty="0" smtClean="0">
                <a:solidFill>
                  <a:srgbClr val="002060"/>
                </a:solidFill>
              </a:rPr>
              <a:t> Storage</a:t>
            </a:r>
            <a:r>
              <a:rPr lang="en-US" dirty="0" smtClean="0">
                <a:solidFill>
                  <a:srgbClr val="002060"/>
                </a:solidFill>
              </a:rPr>
              <a:t> &amp; release of:</a:t>
            </a:r>
          </a:p>
          <a:p>
            <a:pPr algn="l" rtl="0" eaLnBrk="1" hangingPunct="1">
              <a:lnSpc>
                <a:spcPct val="90000"/>
              </a:lnSpc>
              <a:buFontTx/>
              <a:buNone/>
            </a:pPr>
            <a:r>
              <a:rPr lang="en-US" dirty="0" smtClean="0">
                <a:solidFill>
                  <a:srgbClr val="002060"/>
                </a:solidFill>
              </a:rPr>
              <a:t>   a- Vasopressin (ADH)</a:t>
            </a:r>
          </a:p>
          <a:p>
            <a:pPr algn="l" rtl="0" eaLnBrk="1" hangingPunct="1">
              <a:lnSpc>
                <a:spcPct val="90000"/>
              </a:lnSpc>
              <a:buFontTx/>
              <a:buNone/>
            </a:pPr>
            <a:r>
              <a:rPr lang="en-US" dirty="0" smtClean="0">
                <a:solidFill>
                  <a:srgbClr val="002060"/>
                </a:solidFill>
              </a:rPr>
              <a:t>   b- Oxytocin </a:t>
            </a:r>
          </a:p>
          <a:p>
            <a:pPr algn="l" rtl="0" eaLnBrk="1" hangingPunct="1">
              <a:lnSpc>
                <a:spcPct val="90000"/>
              </a:lnSpc>
              <a:buFontTx/>
              <a:buNone/>
            </a:pPr>
            <a:endParaRPr lang="en-US" dirty="0" smtClean="0">
              <a:solidFill>
                <a:srgbClr val="002060"/>
              </a:solidFill>
            </a:endParaRPr>
          </a:p>
          <a:p>
            <a:pPr algn="l" rtl="0" eaLnBrk="1" hangingPunct="1">
              <a:lnSpc>
                <a:spcPct val="90000"/>
              </a:lnSpc>
              <a:buFontTx/>
              <a:buNone/>
            </a:pPr>
            <a:r>
              <a:rPr lang="en-US" dirty="0" smtClean="0">
                <a:solidFill>
                  <a:srgbClr val="00B0F0"/>
                </a:solidFill>
              </a:rPr>
              <a:t>2- </a:t>
            </a:r>
            <a:r>
              <a:rPr lang="en-US" sz="2400" dirty="0" smtClean="0">
                <a:solidFill>
                  <a:srgbClr val="00B0F0"/>
                </a:solidFill>
              </a:rPr>
              <a:t>Fenestrated blood capillaries</a:t>
            </a:r>
            <a:r>
              <a:rPr lang="en-US" dirty="0" smtClean="0">
                <a:solidFill>
                  <a:srgbClr val="00B0F0"/>
                </a:solidFill>
              </a:rPr>
              <a:t>.</a:t>
            </a:r>
          </a:p>
          <a:p>
            <a:pPr algn="l" rtl="0" eaLnBrk="1" hangingPunct="1">
              <a:lnSpc>
                <a:spcPct val="90000"/>
              </a:lnSpc>
              <a:buFontTx/>
              <a:buNone/>
            </a:pPr>
            <a:endParaRPr lang="en-US" dirty="0" smtClean="0">
              <a:solidFill>
                <a:srgbClr val="002060"/>
              </a:solidFill>
            </a:endParaRPr>
          </a:p>
        </p:txBody>
      </p:sp>
      <p:pic>
        <p:nvPicPr>
          <p:cNvPr id="7172" name="Picture 5" descr="38_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3581400"/>
            <a:ext cx="381000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1251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28600"/>
            <a:ext cx="9144000" cy="66294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None/>
            </a:pPr>
            <a:r>
              <a:rPr lang="en-US" u="sng" dirty="0" smtClean="0">
                <a:solidFill>
                  <a:srgbClr val="00B0F0"/>
                </a:solidFill>
              </a:rPr>
              <a:t>3</a:t>
            </a:r>
            <a:r>
              <a:rPr lang="en-US" u="sng" dirty="0">
                <a:solidFill>
                  <a:srgbClr val="00B0F0"/>
                </a:solidFill>
              </a:rPr>
              <a:t>. HERRING BODIES</a:t>
            </a:r>
            <a:r>
              <a:rPr lang="en-US" u="sng" dirty="0" smtClean="0">
                <a:solidFill>
                  <a:srgbClr val="00B0F0"/>
                </a:solidFill>
              </a:rPr>
              <a:t>- </a:t>
            </a:r>
          </a:p>
          <a:p>
            <a:pPr algn="l" rtl="0" eaLnBrk="1" hangingPunct="1">
              <a:lnSpc>
                <a:spcPct val="80000"/>
              </a:lnSpc>
              <a:buFontTx/>
              <a:buNone/>
            </a:pPr>
            <a:r>
              <a:rPr lang="en-US" sz="2800" dirty="0" smtClean="0"/>
              <a:t>   Are </a:t>
            </a:r>
            <a:r>
              <a:rPr lang="en-US" sz="2800" dirty="0" err="1" smtClean="0"/>
              <a:t>distentions</a:t>
            </a:r>
            <a:r>
              <a:rPr lang="en-US" sz="2800" dirty="0" smtClean="0"/>
              <a:t> of the axons in p. nervosa.</a:t>
            </a:r>
          </a:p>
          <a:p>
            <a:pPr algn="l" rtl="0" eaLnBrk="1" hangingPunct="1">
              <a:lnSpc>
                <a:spcPct val="80000"/>
              </a:lnSpc>
              <a:buFontTx/>
              <a:buNone/>
            </a:pPr>
            <a:r>
              <a:rPr lang="en-US" sz="2800" dirty="0"/>
              <a:t> </a:t>
            </a:r>
            <a:r>
              <a:rPr lang="en-US" sz="2800" dirty="0" smtClean="0"/>
              <a:t>  Representing accumulation of </a:t>
            </a:r>
            <a:r>
              <a:rPr lang="en-US" sz="2800" dirty="0" err="1" smtClean="0"/>
              <a:t>neurosecretory</a:t>
            </a:r>
            <a:r>
              <a:rPr lang="en-US" sz="2800" dirty="0" smtClean="0"/>
              <a:t> </a:t>
            </a:r>
          </a:p>
          <a:p>
            <a:pPr algn="l" rtl="0" eaLnBrk="1" hangingPunct="1">
              <a:lnSpc>
                <a:spcPct val="80000"/>
              </a:lnSpc>
              <a:buFontTx/>
              <a:buNone/>
            </a:pPr>
            <a:r>
              <a:rPr lang="en-US" sz="2800" dirty="0" smtClean="0"/>
              <a:t>   granules at axon terminals and  along the length of the axons in p. nervosa.</a:t>
            </a:r>
          </a:p>
          <a:p>
            <a:pPr algn="l" rtl="0" eaLnBrk="1" hangingPunct="1">
              <a:lnSpc>
                <a:spcPct val="80000"/>
              </a:lnSpc>
              <a:buFontTx/>
              <a:buNone/>
            </a:pPr>
            <a:endParaRPr lang="en-US" sz="2800" dirty="0" smtClean="0"/>
          </a:p>
          <a:p>
            <a:pPr algn="l" rtl="0" eaLnBrk="1" hangingPunct="1">
              <a:lnSpc>
                <a:spcPct val="80000"/>
              </a:lnSpc>
              <a:buFontTx/>
              <a:buNone/>
            </a:pPr>
            <a:r>
              <a:rPr lang="en-US" u="sng" dirty="0" smtClean="0">
                <a:solidFill>
                  <a:srgbClr val="00B0F0"/>
                </a:solidFill>
              </a:rPr>
              <a:t>4. </a:t>
            </a:r>
            <a:r>
              <a:rPr lang="en-US" u="sng" dirty="0" err="1" smtClean="0">
                <a:solidFill>
                  <a:srgbClr val="00B0F0"/>
                </a:solidFill>
              </a:rPr>
              <a:t>Pituicytes</a:t>
            </a:r>
            <a:endParaRPr lang="en-US" u="sng" dirty="0" smtClean="0">
              <a:solidFill>
                <a:srgbClr val="00B0F0"/>
              </a:solidFill>
            </a:endParaRPr>
          </a:p>
          <a:p>
            <a:pPr algn="l" rtl="0" eaLnBrk="1" hangingPunct="1">
              <a:lnSpc>
                <a:spcPct val="80000"/>
              </a:lnSpc>
              <a:buFontTx/>
              <a:buNone/>
            </a:pPr>
            <a:r>
              <a:rPr lang="en-US" sz="2800" dirty="0" smtClean="0"/>
              <a:t>Are glial-like cells in p. nervosa.</a:t>
            </a:r>
            <a:endParaRPr lang="en-US" sz="3600" b="1" i="1" dirty="0" smtClean="0"/>
          </a:p>
          <a:p>
            <a:pPr algn="l" rtl="0" eaLnBrk="1" hangingPunct="1">
              <a:lnSpc>
                <a:spcPct val="80000"/>
              </a:lnSpc>
              <a:buFontTx/>
              <a:buNone/>
            </a:pPr>
            <a:r>
              <a:rPr lang="en-US" sz="2800" b="1" dirty="0" smtClean="0">
                <a:solidFill>
                  <a:srgbClr val="00B050"/>
                </a:solidFill>
              </a:rPr>
              <a:t>Structure</a:t>
            </a:r>
            <a:r>
              <a:rPr lang="en-US" sz="2800" b="1" dirty="0" smtClean="0"/>
              <a:t>:</a:t>
            </a:r>
          </a:p>
          <a:p>
            <a:pPr algn="l" rtl="0" eaLnBrk="1" hangingPunct="1">
              <a:lnSpc>
                <a:spcPct val="80000"/>
              </a:lnSpc>
              <a:buFontTx/>
              <a:buNone/>
            </a:pPr>
            <a:r>
              <a:rPr lang="en-US" sz="2800" dirty="0" smtClean="0"/>
              <a:t>Have numerous cytoplasmic </a:t>
            </a:r>
          </a:p>
          <a:p>
            <a:pPr algn="l" rtl="0" eaLnBrk="1" hangingPunct="1">
              <a:lnSpc>
                <a:spcPct val="80000"/>
              </a:lnSpc>
              <a:buFontTx/>
              <a:buNone/>
            </a:pPr>
            <a:r>
              <a:rPr lang="en-US" sz="2800" dirty="0" smtClean="0"/>
              <a:t>Processes. </a:t>
            </a:r>
          </a:p>
          <a:p>
            <a:pPr algn="l" rtl="0" eaLnBrk="1" hangingPunct="1">
              <a:lnSpc>
                <a:spcPct val="80000"/>
              </a:lnSpc>
              <a:buFontTx/>
              <a:buNone/>
            </a:pPr>
            <a:r>
              <a:rPr lang="en-US" sz="2800" b="1" dirty="0" smtClean="0">
                <a:solidFill>
                  <a:srgbClr val="00B050"/>
                </a:solidFill>
              </a:rPr>
              <a:t>Functions</a:t>
            </a:r>
            <a:r>
              <a:rPr lang="en-US" sz="2800" b="1" dirty="0" smtClean="0"/>
              <a:t>:</a:t>
            </a:r>
          </a:p>
          <a:p>
            <a:pPr algn="l" rtl="0" eaLnBrk="1" hangingPunct="1">
              <a:lnSpc>
                <a:spcPct val="80000"/>
              </a:lnSpc>
              <a:buFontTx/>
              <a:buNone/>
            </a:pPr>
            <a:r>
              <a:rPr lang="en-US" sz="2800" dirty="0" smtClean="0"/>
              <a:t> Support the axons of the p. nervosa.</a:t>
            </a:r>
          </a:p>
          <a:p>
            <a:pPr algn="l" rtl="0" eaLnBrk="1" hangingPunct="1">
              <a:lnSpc>
                <a:spcPct val="80000"/>
              </a:lnSpc>
              <a:buFontTx/>
              <a:buNone/>
            </a:pPr>
            <a:r>
              <a:rPr lang="en-US" sz="2800" dirty="0" smtClean="0"/>
              <a:t>N.B. </a:t>
            </a:r>
            <a:r>
              <a:rPr lang="en-US" sz="2800" b="1" u="sng" dirty="0" smtClean="0"/>
              <a:t>No secretory or neuronal cells</a:t>
            </a:r>
            <a:r>
              <a:rPr lang="en-US" sz="2800" dirty="0" smtClean="0"/>
              <a:t> in pars nervosa.</a:t>
            </a:r>
          </a:p>
          <a:p>
            <a:pPr algn="l" rtl="0" eaLnBrk="1" hangingPunct="1">
              <a:lnSpc>
                <a:spcPct val="80000"/>
              </a:lnSpc>
              <a:buFontTx/>
              <a:buNone/>
            </a:pPr>
            <a:endParaRPr lang="en-US" sz="2800" dirty="0" smtClean="0">
              <a:solidFill>
                <a:srgbClr val="FFFF00"/>
              </a:solidFill>
            </a:endParaRPr>
          </a:p>
          <a:p>
            <a:pPr algn="l" rtl="0" eaLnBrk="1" hangingPunct="1">
              <a:lnSpc>
                <a:spcPct val="80000"/>
              </a:lnSpc>
              <a:buFontTx/>
              <a:buNone/>
            </a:pPr>
            <a:endParaRPr lang="en-US" sz="2800" dirty="0" smtClean="0">
              <a:solidFill>
                <a:srgbClr val="FFFF00"/>
              </a:solidFill>
            </a:endParaRPr>
          </a:p>
        </p:txBody>
      </p:sp>
      <p:pic>
        <p:nvPicPr>
          <p:cNvPr id="8196" name="Picture 5" descr="38_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2438400"/>
            <a:ext cx="3733800" cy="248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1306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381000"/>
            <a:ext cx="8229600" cy="1143000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en-US" sz="2700" b="1" u="sng" dirty="0" smtClean="0">
                <a:solidFill>
                  <a:srgbClr val="FF0000"/>
                </a:solidFill>
                <a:latin typeface="+mn-lt"/>
              </a:rPr>
              <a:t>( B) PARS DISTALIS</a:t>
            </a:r>
            <a:r>
              <a:rPr lang="en-US" sz="4000" b="1" u="sng" dirty="0" smtClean="0">
                <a:solidFill>
                  <a:srgbClr val="FF0000"/>
                </a:solidFill>
                <a:latin typeface="+mn-lt"/>
              </a:rPr>
              <a:t>:</a:t>
            </a:r>
            <a:r>
              <a:rPr lang="en-US" sz="4000" b="1" dirty="0">
                <a:solidFill>
                  <a:schemeClr val="tx1"/>
                </a:solidFill>
              </a:rPr>
              <a:t/>
            </a:r>
            <a:br>
              <a:rPr lang="en-US" sz="4000" b="1" dirty="0">
                <a:solidFill>
                  <a:schemeClr val="tx1"/>
                </a:solidFill>
              </a:rPr>
            </a:br>
            <a:r>
              <a:rPr lang="en-US" sz="4000" b="1" dirty="0" smtClean="0">
                <a:solidFill>
                  <a:schemeClr val="tx1"/>
                </a:solidFill>
              </a:rPr>
              <a:t/>
            </a:r>
            <a:br>
              <a:rPr lang="en-US" sz="4000" b="1" dirty="0" smtClean="0">
                <a:solidFill>
                  <a:schemeClr val="tx1"/>
                </a:solidFill>
              </a:rPr>
            </a:br>
            <a:r>
              <a:rPr lang="en-US" sz="2400" b="1" dirty="0" smtClean="0">
                <a:solidFill>
                  <a:srgbClr val="7030A0"/>
                </a:solidFill>
              </a:rPr>
              <a:t>Types of parenchymal cells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752600"/>
            <a:ext cx="8915400" cy="5562600"/>
          </a:xfrm>
        </p:spPr>
        <p:txBody>
          <a:bodyPr/>
          <a:lstStyle/>
          <a:p>
            <a:pPr marL="609600" indent="-609600" algn="l" rtl="0" eaLnBrk="1" hangingPunct="1">
              <a:lnSpc>
                <a:spcPct val="90000"/>
              </a:lnSpc>
              <a:buFontTx/>
              <a:buAutoNum type="arabicParenBoth"/>
            </a:pPr>
            <a:r>
              <a:rPr lang="en-US" b="1" u="sng" dirty="0" err="1" smtClean="0">
                <a:solidFill>
                  <a:srgbClr val="00B0F0"/>
                </a:solidFill>
              </a:rPr>
              <a:t>Chromophils</a:t>
            </a:r>
            <a:r>
              <a:rPr lang="en-US" b="1" u="sng" dirty="0" smtClean="0">
                <a:solidFill>
                  <a:srgbClr val="00B0F0"/>
                </a:solidFill>
              </a:rPr>
              <a:t>:</a:t>
            </a:r>
          </a:p>
          <a:p>
            <a:pPr marL="609600" indent="-609600" algn="l" rtl="0" eaLnBrk="1" hangingPunct="1">
              <a:lnSpc>
                <a:spcPct val="90000"/>
              </a:lnSpc>
              <a:buFontTx/>
              <a:buNone/>
            </a:pPr>
            <a:r>
              <a:rPr lang="en-US" dirty="0" smtClean="0"/>
              <a:t>        a- </a:t>
            </a:r>
            <a:r>
              <a:rPr lang="en-US" b="1" dirty="0" err="1" smtClean="0">
                <a:solidFill>
                  <a:srgbClr val="00B050"/>
                </a:solidFill>
              </a:rPr>
              <a:t>Acidophils</a:t>
            </a:r>
            <a:r>
              <a:rPr lang="en-US" dirty="0" smtClean="0"/>
              <a:t>:</a:t>
            </a:r>
          </a:p>
          <a:p>
            <a:pPr marL="609600" indent="-609600" algn="l" rtl="0" eaLnBrk="1" hangingPunct="1">
              <a:lnSpc>
                <a:spcPct val="90000"/>
              </a:lnSpc>
              <a:buFontTx/>
              <a:buNone/>
            </a:pPr>
            <a:r>
              <a:rPr lang="en-US" dirty="0" smtClean="0"/>
              <a:t>                 1- </a:t>
            </a:r>
            <a:r>
              <a:rPr lang="en-US" dirty="0" err="1" smtClean="0"/>
              <a:t>Somatotrophs</a:t>
            </a:r>
            <a:r>
              <a:rPr lang="en-US" dirty="0" smtClean="0"/>
              <a:t> (GH cells).</a:t>
            </a:r>
          </a:p>
          <a:p>
            <a:pPr marL="609600" indent="-609600" algn="l" rtl="0" eaLnBrk="1" hangingPunct="1">
              <a:lnSpc>
                <a:spcPct val="90000"/>
              </a:lnSpc>
              <a:buFontTx/>
              <a:buNone/>
            </a:pPr>
            <a:r>
              <a:rPr lang="en-US" dirty="0" smtClean="0"/>
              <a:t>                 2- </a:t>
            </a:r>
            <a:r>
              <a:rPr lang="en-US" dirty="0" err="1" smtClean="0"/>
              <a:t>Mammotrophs</a:t>
            </a:r>
            <a:r>
              <a:rPr lang="en-US" dirty="0" smtClean="0"/>
              <a:t> (Prolactin cells).</a:t>
            </a:r>
          </a:p>
          <a:p>
            <a:pPr marL="609600" indent="-609600" algn="l" rtl="0" eaLnBrk="1" hangingPunct="1">
              <a:lnSpc>
                <a:spcPct val="90000"/>
              </a:lnSpc>
              <a:buFontTx/>
              <a:buNone/>
            </a:pPr>
            <a:r>
              <a:rPr lang="en-US" dirty="0" smtClean="0"/>
              <a:t>        b- </a:t>
            </a:r>
            <a:r>
              <a:rPr lang="en-US" b="1" dirty="0" smtClean="0">
                <a:solidFill>
                  <a:srgbClr val="00B050"/>
                </a:solidFill>
              </a:rPr>
              <a:t>Basophils</a:t>
            </a:r>
            <a:r>
              <a:rPr lang="en-US" dirty="0" smtClean="0"/>
              <a:t>:</a:t>
            </a:r>
          </a:p>
          <a:p>
            <a:pPr marL="609600" indent="-609600" algn="l" rtl="0" eaLnBrk="1" hangingPunct="1">
              <a:lnSpc>
                <a:spcPct val="90000"/>
              </a:lnSpc>
              <a:buFontTx/>
              <a:buNone/>
            </a:pPr>
            <a:r>
              <a:rPr lang="en-US" dirty="0" smtClean="0"/>
              <a:t>                 1- </a:t>
            </a:r>
            <a:r>
              <a:rPr lang="en-US" dirty="0" err="1" smtClean="0"/>
              <a:t>Thyrotrophs</a:t>
            </a:r>
            <a:r>
              <a:rPr lang="en-US" dirty="0" smtClean="0"/>
              <a:t> (TSH Cells)</a:t>
            </a:r>
          </a:p>
          <a:p>
            <a:pPr marL="609600" indent="-609600" algn="l" rtl="0" eaLnBrk="1" hangingPunct="1">
              <a:lnSpc>
                <a:spcPct val="90000"/>
              </a:lnSpc>
              <a:buFontTx/>
              <a:buNone/>
            </a:pPr>
            <a:r>
              <a:rPr lang="en-US" dirty="0" smtClean="0"/>
              <a:t>                 2- </a:t>
            </a:r>
            <a:r>
              <a:rPr lang="en-US" dirty="0" err="1" smtClean="0"/>
              <a:t>Gonadotrophs</a:t>
            </a:r>
            <a:r>
              <a:rPr lang="en-US" dirty="0" smtClean="0"/>
              <a:t> </a:t>
            </a:r>
            <a:r>
              <a:rPr lang="en-US" sz="1800" dirty="0" smtClean="0"/>
              <a:t>(Gonadotropic cells)</a:t>
            </a:r>
            <a:r>
              <a:rPr lang="en-US" dirty="0" smtClean="0"/>
              <a:t> </a:t>
            </a:r>
            <a:r>
              <a:rPr lang="en-US" sz="2000" dirty="0" smtClean="0"/>
              <a:t>(FSH, LH)</a:t>
            </a:r>
            <a:endParaRPr lang="en-US" dirty="0" smtClean="0"/>
          </a:p>
          <a:p>
            <a:pPr marL="609600" indent="-609600" algn="l" rtl="0" eaLnBrk="1" hangingPunct="1">
              <a:lnSpc>
                <a:spcPct val="90000"/>
              </a:lnSpc>
              <a:buFontTx/>
              <a:buNone/>
            </a:pPr>
            <a:r>
              <a:rPr lang="en-US" dirty="0" smtClean="0"/>
              <a:t>                 3- </a:t>
            </a:r>
            <a:r>
              <a:rPr lang="en-US" dirty="0" err="1" smtClean="0"/>
              <a:t>Corticotrophs</a:t>
            </a:r>
            <a:r>
              <a:rPr lang="en-US" dirty="0" smtClean="0"/>
              <a:t> (ACTH cells)</a:t>
            </a:r>
          </a:p>
          <a:p>
            <a:pPr marL="609600" indent="-609600" algn="l" rtl="0" eaLnBrk="1" hangingPunct="1">
              <a:lnSpc>
                <a:spcPct val="90000"/>
              </a:lnSpc>
              <a:buFontTx/>
              <a:buNone/>
            </a:pPr>
            <a:r>
              <a:rPr lang="en-US" dirty="0" smtClean="0"/>
              <a:t>                  </a:t>
            </a:r>
          </a:p>
        </p:txBody>
      </p:sp>
      <p:pic>
        <p:nvPicPr>
          <p:cNvPr id="9220" name="Picture 5" descr="38_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0"/>
            <a:ext cx="35052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2509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8229600" cy="4525963"/>
          </a:xfrm>
        </p:spPr>
        <p:txBody>
          <a:bodyPr/>
          <a:lstStyle/>
          <a:p>
            <a:pPr algn="l" rtl="0" eaLnBrk="1" hangingPunct="1">
              <a:lnSpc>
                <a:spcPct val="90000"/>
              </a:lnSpc>
              <a:buFontTx/>
              <a:buNone/>
            </a:pPr>
            <a:endParaRPr lang="en-US" b="1" dirty="0" smtClean="0"/>
          </a:p>
          <a:p>
            <a:pPr algn="l" rtl="0" eaLnBrk="1" hangingPunct="1">
              <a:lnSpc>
                <a:spcPct val="90000"/>
              </a:lnSpc>
              <a:buFontTx/>
              <a:buNone/>
            </a:pPr>
            <a:r>
              <a:rPr lang="en-US" b="1" dirty="0" smtClean="0"/>
              <a:t>(2) </a:t>
            </a:r>
            <a:r>
              <a:rPr lang="en-US" b="1" dirty="0" err="1" smtClean="0">
                <a:solidFill>
                  <a:srgbClr val="00B0F0"/>
                </a:solidFill>
              </a:rPr>
              <a:t>Chromophobes</a:t>
            </a:r>
            <a:r>
              <a:rPr lang="en-US" b="1" dirty="0" smtClean="0"/>
              <a:t>: </a:t>
            </a:r>
            <a:r>
              <a:rPr lang="en-US" dirty="0" smtClean="0"/>
              <a:t>may represent:</a:t>
            </a:r>
          </a:p>
          <a:p>
            <a:pPr algn="l" rtl="0" eaLnBrk="1" hangingPunct="1">
              <a:lnSpc>
                <a:spcPct val="90000"/>
              </a:lnSpc>
              <a:buFontTx/>
              <a:buNone/>
            </a:pPr>
            <a:r>
              <a:rPr lang="en-US" dirty="0" smtClean="0"/>
              <a:t>      1- Stem cells.</a:t>
            </a:r>
          </a:p>
          <a:p>
            <a:pPr algn="l" rtl="0" eaLnBrk="1" hangingPunct="1">
              <a:lnSpc>
                <a:spcPct val="90000"/>
              </a:lnSpc>
              <a:buFontTx/>
              <a:buNone/>
            </a:pPr>
            <a:r>
              <a:rPr lang="en-US" dirty="0" smtClean="0"/>
              <a:t>      2- </a:t>
            </a:r>
            <a:r>
              <a:rPr lang="en-US" dirty="0" err="1" smtClean="0"/>
              <a:t>Degranulated</a:t>
            </a:r>
            <a:r>
              <a:rPr lang="en-US" dirty="0" smtClean="0"/>
              <a:t> </a:t>
            </a:r>
            <a:r>
              <a:rPr lang="en-US" dirty="0" err="1" smtClean="0"/>
              <a:t>chromophils</a:t>
            </a:r>
            <a:r>
              <a:rPr lang="en-US" dirty="0" smtClean="0"/>
              <a:t>.</a:t>
            </a:r>
          </a:p>
          <a:p>
            <a:pPr algn="l" rtl="0" eaLnBrk="1" hangingPunct="1">
              <a:lnSpc>
                <a:spcPct val="90000"/>
              </a:lnSpc>
              <a:buFontTx/>
              <a:buNone/>
            </a:pPr>
            <a:r>
              <a:rPr lang="en-US" dirty="0" smtClean="0"/>
              <a:t>      3- Degenerated cells.</a:t>
            </a:r>
          </a:p>
          <a:p>
            <a:pPr algn="l" rtl="0" eaLnBrk="1" hangingPunct="1">
              <a:lnSpc>
                <a:spcPct val="90000"/>
              </a:lnSpc>
              <a:buFontTx/>
              <a:buNone/>
            </a:pPr>
            <a:endParaRPr lang="en-US" b="1" dirty="0" smtClean="0"/>
          </a:p>
        </p:txBody>
      </p:sp>
      <p:pic>
        <p:nvPicPr>
          <p:cNvPr id="10243" name="Picture 4" descr="fantpitcells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2108200"/>
            <a:ext cx="4724400" cy="452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Rectangle 3"/>
          <p:cNvSpPr>
            <a:spLocks noChangeArrowheads="1"/>
          </p:cNvSpPr>
          <p:nvPr/>
        </p:nvSpPr>
        <p:spPr bwMode="auto">
          <a:xfrm>
            <a:off x="152400" y="4724400"/>
            <a:ext cx="55626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sz="2000" b="1" dirty="0">
                <a:solidFill>
                  <a:srgbClr val="0070C0"/>
                </a:solidFill>
              </a:rPr>
              <a:t>Blue arrow</a:t>
            </a:r>
            <a:r>
              <a:rPr lang="en-US" sz="2000" dirty="0"/>
              <a:t>: </a:t>
            </a:r>
            <a:r>
              <a:rPr lang="en-US" sz="2000" dirty="0" err="1"/>
              <a:t>acidophils</a:t>
            </a: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>
                <a:solidFill>
                  <a:srgbClr val="FF0000"/>
                </a:solidFill>
              </a:rPr>
              <a:t>Red arrow</a:t>
            </a:r>
            <a:r>
              <a:rPr lang="en-US" sz="2000" dirty="0"/>
              <a:t>: basophils</a:t>
            </a:r>
            <a:br>
              <a:rPr lang="en-US" sz="2000" dirty="0"/>
            </a:br>
            <a:r>
              <a:rPr lang="en-US" sz="2000" b="1" dirty="0">
                <a:solidFill>
                  <a:srgbClr val="FFC000"/>
                </a:solidFill>
              </a:rPr>
              <a:t>Yellow arrow</a:t>
            </a:r>
            <a:r>
              <a:rPr lang="en-US" sz="2000" dirty="0"/>
              <a:t>: </a:t>
            </a:r>
            <a:r>
              <a:rPr lang="en-US" sz="2000" dirty="0" err="1"/>
              <a:t>chromophobes</a:t>
            </a:r>
            <a:endParaRPr lang="ar-SA" sz="2000" dirty="0"/>
          </a:p>
        </p:txBody>
      </p:sp>
    </p:spTree>
    <p:extLst>
      <p:ext uri="{BB962C8B-B14F-4D97-AF65-F5344CB8AC3E}">
        <p14:creationId xmlns:p14="http://schemas.microsoft.com/office/powerpoint/2010/main" val="2792138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CCFFCC"/>
          </a:solidFill>
        </p:spPr>
        <p:txBody>
          <a:bodyPr>
            <a:normAutofit fontScale="90000"/>
          </a:bodyPr>
          <a:lstStyle/>
          <a:p>
            <a:pPr eaLnBrk="1" hangingPunct="1"/>
            <a:r>
              <a:rPr lang="en-US" sz="3600" b="1" dirty="0" smtClean="0">
                <a:solidFill>
                  <a:srgbClr val="FF0000"/>
                </a:solidFill>
              </a:rPr>
              <a:t>THYROID GLAND STROMA </a:t>
            </a:r>
            <a:br>
              <a:rPr lang="en-US" sz="3600" b="1" dirty="0" smtClean="0">
                <a:solidFill>
                  <a:srgbClr val="FF0000"/>
                </a:solidFill>
              </a:rPr>
            </a:br>
            <a:endParaRPr lang="en-US" sz="3600" b="1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95400"/>
            <a:ext cx="9144000" cy="4068763"/>
          </a:xfrm>
        </p:spPr>
        <p:txBody>
          <a:bodyPr/>
          <a:lstStyle/>
          <a:p>
            <a:pPr algn="l" rtl="0" eaLnBrk="1" hangingPunct="1">
              <a:buFontTx/>
              <a:buNone/>
            </a:pPr>
            <a:r>
              <a:rPr lang="en-US" dirty="0" smtClean="0"/>
              <a:t>1- Capsule: dense irregular collagenous C.T.</a:t>
            </a:r>
          </a:p>
          <a:p>
            <a:pPr algn="l" rtl="0" eaLnBrk="1" hangingPunct="1">
              <a:buFontTx/>
              <a:buNone/>
            </a:pPr>
            <a:r>
              <a:rPr lang="en-US" dirty="0" smtClean="0"/>
              <a:t>2- Septa (Interlobular septa)</a:t>
            </a:r>
          </a:p>
          <a:p>
            <a:pPr algn="l" rtl="0" eaLnBrk="1" hangingPunct="1">
              <a:buFontTx/>
              <a:buNone/>
            </a:pPr>
            <a:r>
              <a:rPr lang="en-US" dirty="0" smtClean="0"/>
              <a:t>3- Reticular fibers:</a:t>
            </a:r>
          </a:p>
          <a:p>
            <a:pPr algn="l" rtl="0" eaLnBrk="1" hangingPunct="1">
              <a:buFontTx/>
              <a:buNone/>
            </a:pPr>
            <a:r>
              <a:rPr lang="en-US" dirty="0" smtClean="0"/>
              <a:t>    Thin C.T., composed mostly of reticular </a:t>
            </a:r>
          </a:p>
          <a:p>
            <a:pPr algn="l" rtl="0" eaLnBrk="1" hangingPunct="1">
              <a:buFontTx/>
              <a:buNone/>
            </a:pPr>
            <a:r>
              <a:rPr lang="en-US" dirty="0" smtClean="0"/>
              <a:t>    fibers with rich capillary plexus surrounds</a:t>
            </a:r>
          </a:p>
          <a:p>
            <a:pPr algn="l" rtl="0" eaLnBrk="1" hangingPunct="1">
              <a:buFontTx/>
              <a:buNone/>
            </a:pPr>
            <a:r>
              <a:rPr lang="en-US" dirty="0" smtClean="0"/>
              <a:t>    each thyroid follicle.</a:t>
            </a:r>
          </a:p>
          <a:p>
            <a:pPr algn="l" rtl="0" eaLnBrk="1" hangingPunct="1">
              <a:buFontTx/>
              <a:buNone/>
            </a:pPr>
            <a:endParaRPr lang="en-US" dirty="0" smtClean="0">
              <a:solidFill>
                <a:srgbClr val="FFFF00"/>
              </a:solidFill>
            </a:endParaRPr>
          </a:p>
        </p:txBody>
      </p:sp>
      <p:pic>
        <p:nvPicPr>
          <p:cNvPr id="4100" name="Picture 5" descr="42_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0" y="4038600"/>
            <a:ext cx="314325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 descr="42_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9163" y="4572000"/>
            <a:ext cx="24892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5" descr="thyroid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0"/>
            <a:ext cx="3151188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3931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403</TotalTime>
  <Words>1092</Words>
  <Application>Microsoft Office PowerPoint</Application>
  <PresentationFormat>On-screen Show (4:3)</PresentationFormat>
  <Paragraphs>186</Paragraphs>
  <Slides>29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Oriel</vt:lpstr>
      <vt:lpstr>Microscopic structure of: Pituitary, Thyroid ,Parathyroid and Suprarenals</vt:lpstr>
      <vt:lpstr>Objectives: </vt:lpstr>
      <vt:lpstr>Pituitary Gland</vt:lpstr>
      <vt:lpstr>PowerPoint Presentation</vt:lpstr>
      <vt:lpstr>NEUROHYPOPHYSIS</vt:lpstr>
      <vt:lpstr>PowerPoint Presentation</vt:lpstr>
      <vt:lpstr>( B) PARS DISTALIS:  Types of parenchymal cells</vt:lpstr>
      <vt:lpstr>PowerPoint Presentation</vt:lpstr>
      <vt:lpstr>THYROID GLAND STROMA  </vt:lpstr>
      <vt:lpstr> PARENCHYMA OF THYROID GLND</vt:lpstr>
      <vt:lpstr>1- FOLLICULAR (PRINCIPAL) CELLS </vt:lpstr>
      <vt:lpstr>FOLLICULAR (PRINCIPAL) CELLS</vt:lpstr>
      <vt:lpstr>PARAFOLLICULAR CELLS (CLEAR CELLS) (C-CELLS)</vt:lpstr>
      <vt:lpstr>PARAFOLLICULAR CELLS (CLEAR CELLS) (C CELLS)</vt:lpstr>
      <vt:lpstr>Parathyroid glands</vt:lpstr>
      <vt:lpstr>CHIEF CELLS &amp; OXYPHIL CELLS</vt:lpstr>
      <vt:lpstr>PowerPoint Presentation</vt:lpstr>
      <vt:lpstr>(B) Parenchyma of Parathyroid gland</vt:lpstr>
      <vt:lpstr>(B) Parenchyma of Parathyroid gland</vt:lpstr>
      <vt:lpstr>Adrenal gland</vt:lpstr>
      <vt:lpstr>Adrenal cortex:  1. zona glomerulosa</vt:lpstr>
      <vt:lpstr>PowerPoint Presentation</vt:lpstr>
      <vt:lpstr>Adrenal cortex:  2. zona  fasciculata. (spongiocytes)</vt:lpstr>
      <vt:lpstr> Adrenal cortex: 3. zona reticularis.</vt:lpstr>
      <vt:lpstr>Medulla of adrenal gland</vt:lpstr>
      <vt:lpstr>NEURONS IN ADRENAL MEDULLA</vt:lpstr>
      <vt:lpstr>PowerPoint Presentation</vt:lpstr>
      <vt:lpstr>Adrenal Gland (cortex and medulla)</vt:lpstr>
      <vt:lpstr>BEST WISHES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Microscopic structure of: Pituitary, Thyroid ,Parathyroid and Suprarenals</dc:title>
  <dc:creator>Rania Gabr</dc:creator>
  <cp:lastModifiedBy>Rania Jabr</cp:lastModifiedBy>
  <cp:revision>31</cp:revision>
  <dcterms:created xsi:type="dcterms:W3CDTF">2012-09-28T13:00:35Z</dcterms:created>
  <dcterms:modified xsi:type="dcterms:W3CDTF">2015-11-08T23:53:54Z</dcterms:modified>
</cp:coreProperties>
</file>